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63"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295507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293800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14869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138974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13775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097263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3740614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229812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409126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F5C26-B233-408D-917D-1EED94A0ECD6}" type="datetimeFigureOut">
              <a:rPr lang="en-NZ" smtClean="0"/>
              <a:t>20/02/2023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324110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1F5C26-B233-408D-917D-1EED94A0ECD6}" type="datetimeFigureOut">
              <a:rPr lang="en-NZ" smtClean="0"/>
              <a:t>20/02/2023</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260196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1F5C26-B233-408D-917D-1EED94A0ECD6}" type="datetimeFigureOut">
              <a:rPr lang="en-NZ" smtClean="0"/>
              <a:t>20/02/2023</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316615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1F5C26-B233-408D-917D-1EED94A0ECD6}" type="datetimeFigureOut">
              <a:rPr lang="en-NZ" smtClean="0"/>
              <a:t>20/02/2023</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81373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F5C26-B233-408D-917D-1EED94A0ECD6}" type="datetimeFigureOut">
              <a:rPr lang="en-NZ" smtClean="0"/>
              <a:t>20/02/2023</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334648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1F5C26-B233-408D-917D-1EED94A0ECD6}" type="datetimeFigureOut">
              <a:rPr lang="en-NZ" smtClean="0"/>
              <a:t>20/02/2023</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471424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F5C26-B233-408D-917D-1EED94A0ECD6}" type="datetimeFigureOut">
              <a:rPr lang="en-NZ" smtClean="0"/>
              <a:t>20/02/2023</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DE3F319-6633-4607-BBCE-2D5B62ACD288}" type="slidenum">
              <a:rPr lang="en-NZ" smtClean="0"/>
              <a:t>‹#›</a:t>
            </a:fld>
            <a:endParaRPr lang="en-NZ"/>
          </a:p>
        </p:txBody>
      </p:sp>
    </p:spTree>
    <p:extLst>
      <p:ext uri="{BB962C8B-B14F-4D97-AF65-F5344CB8AC3E}">
        <p14:creationId xmlns:p14="http://schemas.microsoft.com/office/powerpoint/2010/main" val="1697941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1F5C26-B233-408D-917D-1EED94A0ECD6}" type="datetimeFigureOut">
              <a:rPr lang="en-NZ" smtClean="0"/>
              <a:t>20/02/2023</a:t>
            </a:fld>
            <a:endParaRPr lang="en-N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E3F319-6633-4607-BBCE-2D5B62ACD288}" type="slidenum">
              <a:rPr lang="en-NZ" smtClean="0"/>
              <a:t>‹#›</a:t>
            </a:fld>
            <a:endParaRPr lang="en-NZ"/>
          </a:p>
        </p:txBody>
      </p:sp>
    </p:spTree>
    <p:extLst>
      <p:ext uri="{BB962C8B-B14F-4D97-AF65-F5344CB8AC3E}">
        <p14:creationId xmlns:p14="http://schemas.microsoft.com/office/powerpoint/2010/main" val="4126755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edia@keadatabase.nz" TargetMode="External"/><Relationship Id="rId2" Type="http://schemas.openxmlformats.org/officeDocument/2006/relationships/hyperlink" Target="mailto:haasthuntingballot@doc.govt.n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7065D529-555D-4B36-B806-38F7E8555033}"/>
              </a:ext>
            </a:extLst>
          </p:cNvPr>
          <p:cNvSpPr txBox="1"/>
          <p:nvPr/>
        </p:nvSpPr>
        <p:spPr>
          <a:xfrm>
            <a:off x="427493" y="683471"/>
            <a:ext cx="4524215" cy="1938992"/>
          </a:xfrm>
          <a:prstGeom prst="rect">
            <a:avLst/>
          </a:prstGeom>
          <a:noFill/>
        </p:spPr>
        <p:txBody>
          <a:bodyPr wrap="square" rtlCol="0">
            <a:spAutoFit/>
          </a:bodyPr>
          <a:lstStyle/>
          <a:p>
            <a:r>
              <a:rPr lang="en-US" sz="1200" dirty="0"/>
              <a:t>DOC, KCT and NZTF are working together to measure trends in kea numbers across the country and into the future.</a:t>
            </a:r>
          </a:p>
          <a:p>
            <a:endParaRPr lang="en-US" sz="1200" dirty="0"/>
          </a:p>
          <a:p>
            <a:r>
              <a:rPr lang="en-US" sz="1200" dirty="0"/>
              <a:t>You can help. All we need is for one person in each hunting party to complete this form on behalf of the party, and then email it in after the trip to </a:t>
            </a:r>
            <a:r>
              <a:rPr lang="en-US" sz="1200" dirty="0">
                <a:hlinkClick r:id="rId2"/>
              </a:rPr>
              <a:t>haasthuntingballot@doc.govt.nz</a:t>
            </a:r>
            <a:r>
              <a:rPr lang="en-US" sz="1200" dirty="0"/>
              <a:t> </a:t>
            </a:r>
          </a:p>
          <a:p>
            <a:endParaRPr lang="en-US" sz="1200" dirty="0"/>
          </a:p>
          <a:p>
            <a:r>
              <a:rPr lang="en-US" sz="1200" dirty="0"/>
              <a:t>There’s three parts to it: 1) Sightings of banded kea, 2) daily maximum flock size, 3) presence/absence surveys (overleaf).</a:t>
            </a:r>
          </a:p>
          <a:p>
            <a:endParaRPr lang="en-US" sz="1200" dirty="0"/>
          </a:p>
        </p:txBody>
      </p:sp>
      <p:graphicFrame>
        <p:nvGraphicFramePr>
          <p:cNvPr id="4" name="Table 4">
            <a:extLst>
              <a:ext uri="{FF2B5EF4-FFF2-40B4-BE49-F238E27FC236}">
                <a16:creationId xmlns:a16="http://schemas.microsoft.com/office/drawing/2014/main" id="{2D691846-CAB7-4521-8E77-D4B89A72DE90}"/>
              </a:ext>
            </a:extLst>
          </p:cNvPr>
          <p:cNvGraphicFramePr>
            <a:graphicFrameLocks noGrp="1"/>
          </p:cNvGraphicFramePr>
          <p:nvPr>
            <p:ph idx="1"/>
            <p:extLst>
              <p:ext uri="{D42A27DB-BD31-4B8C-83A1-F6EECF244321}">
                <p14:modId xmlns:p14="http://schemas.microsoft.com/office/powerpoint/2010/main" val="794607842"/>
              </p:ext>
            </p:extLst>
          </p:nvPr>
        </p:nvGraphicFramePr>
        <p:xfrm>
          <a:off x="6346556" y="3545793"/>
          <a:ext cx="5258762" cy="3261360"/>
        </p:xfrm>
        <a:graphic>
          <a:graphicData uri="http://schemas.openxmlformats.org/drawingml/2006/table">
            <a:tbl>
              <a:tblPr firstRow="1" bandRow="1">
                <a:tableStyleId>{5C22544A-7EE6-4342-B048-85BDC9FD1C3A}</a:tableStyleId>
              </a:tblPr>
              <a:tblGrid>
                <a:gridCol w="2754733">
                  <a:extLst>
                    <a:ext uri="{9D8B030D-6E8A-4147-A177-3AD203B41FA5}">
                      <a16:colId xmlns:a16="http://schemas.microsoft.com/office/drawing/2014/main" val="1055001774"/>
                    </a:ext>
                  </a:extLst>
                </a:gridCol>
                <a:gridCol w="2504029">
                  <a:extLst>
                    <a:ext uri="{9D8B030D-6E8A-4147-A177-3AD203B41FA5}">
                      <a16:colId xmlns:a16="http://schemas.microsoft.com/office/drawing/2014/main" val="2739724399"/>
                    </a:ext>
                  </a:extLst>
                </a:gridCol>
              </a:tblGrid>
              <a:tr h="191809">
                <a:tc>
                  <a:txBody>
                    <a:bodyPr/>
                    <a:lstStyle/>
                    <a:p>
                      <a:r>
                        <a:rPr lang="en-US" sz="1400" dirty="0"/>
                        <a:t>Date</a:t>
                      </a:r>
                      <a:endParaRPr lang="en-NZ" sz="1400" dirty="0"/>
                    </a:p>
                  </a:txBody>
                  <a:tcPr/>
                </a:tc>
                <a:tc>
                  <a:txBody>
                    <a:bodyPr/>
                    <a:lstStyle/>
                    <a:p>
                      <a:r>
                        <a:rPr lang="en-US" sz="1400" dirty="0"/>
                        <a:t>Number of kea in largest flock</a:t>
                      </a:r>
                      <a:endParaRPr lang="en-NZ" sz="1400" dirty="0"/>
                    </a:p>
                  </a:txBody>
                  <a:tcPr/>
                </a:tc>
                <a:extLst>
                  <a:ext uri="{0D108BD9-81ED-4DB2-BD59-A6C34878D82A}">
                    <a16:rowId xmlns:a16="http://schemas.microsoft.com/office/drawing/2014/main" val="4119441471"/>
                  </a:ext>
                </a:extLst>
              </a:tr>
              <a:tr h="191809">
                <a:tc>
                  <a:txBody>
                    <a:bodyPr/>
                    <a:lstStyle/>
                    <a:p>
                      <a:r>
                        <a:rPr lang="en-US" sz="1400" dirty="0"/>
                        <a:t> </a:t>
                      </a:r>
                      <a:endParaRPr lang="en-NZ" sz="1400" dirty="0"/>
                    </a:p>
                  </a:txBody>
                  <a:tcPr/>
                </a:tc>
                <a:tc>
                  <a:txBody>
                    <a:bodyPr/>
                    <a:lstStyle/>
                    <a:p>
                      <a:endParaRPr lang="en-NZ" sz="1400"/>
                    </a:p>
                  </a:txBody>
                  <a:tcPr/>
                </a:tc>
                <a:extLst>
                  <a:ext uri="{0D108BD9-81ED-4DB2-BD59-A6C34878D82A}">
                    <a16:rowId xmlns:a16="http://schemas.microsoft.com/office/drawing/2014/main" val="3819835360"/>
                  </a:ext>
                </a:extLst>
              </a:tr>
              <a:tr h="191809">
                <a:tc>
                  <a:txBody>
                    <a:bodyPr/>
                    <a:lstStyle/>
                    <a:p>
                      <a:endParaRPr lang="en-NZ" sz="1400" dirty="0"/>
                    </a:p>
                  </a:txBody>
                  <a:tcPr/>
                </a:tc>
                <a:tc>
                  <a:txBody>
                    <a:bodyPr/>
                    <a:lstStyle/>
                    <a:p>
                      <a:endParaRPr lang="en-NZ" sz="1400" dirty="0"/>
                    </a:p>
                  </a:txBody>
                  <a:tcPr/>
                </a:tc>
                <a:extLst>
                  <a:ext uri="{0D108BD9-81ED-4DB2-BD59-A6C34878D82A}">
                    <a16:rowId xmlns:a16="http://schemas.microsoft.com/office/drawing/2014/main" val="879061248"/>
                  </a:ext>
                </a:extLst>
              </a:tr>
              <a:tr h="191809">
                <a:tc>
                  <a:txBody>
                    <a:bodyPr/>
                    <a:lstStyle/>
                    <a:p>
                      <a:endParaRPr lang="en-NZ" sz="1400"/>
                    </a:p>
                  </a:txBody>
                  <a:tcPr/>
                </a:tc>
                <a:tc>
                  <a:txBody>
                    <a:bodyPr/>
                    <a:lstStyle/>
                    <a:p>
                      <a:endParaRPr lang="en-NZ" sz="1400" dirty="0"/>
                    </a:p>
                  </a:txBody>
                  <a:tcPr/>
                </a:tc>
                <a:extLst>
                  <a:ext uri="{0D108BD9-81ED-4DB2-BD59-A6C34878D82A}">
                    <a16:rowId xmlns:a16="http://schemas.microsoft.com/office/drawing/2014/main" val="3589909555"/>
                  </a:ext>
                </a:extLst>
              </a:tr>
              <a:tr h="191809">
                <a:tc>
                  <a:txBody>
                    <a:bodyPr/>
                    <a:lstStyle/>
                    <a:p>
                      <a:endParaRPr lang="en-NZ" sz="1400"/>
                    </a:p>
                  </a:txBody>
                  <a:tcPr/>
                </a:tc>
                <a:tc>
                  <a:txBody>
                    <a:bodyPr/>
                    <a:lstStyle/>
                    <a:p>
                      <a:endParaRPr lang="en-NZ" sz="1400"/>
                    </a:p>
                  </a:txBody>
                  <a:tcPr/>
                </a:tc>
                <a:extLst>
                  <a:ext uri="{0D108BD9-81ED-4DB2-BD59-A6C34878D82A}">
                    <a16:rowId xmlns:a16="http://schemas.microsoft.com/office/drawing/2014/main" val="4036460139"/>
                  </a:ext>
                </a:extLst>
              </a:tr>
              <a:tr h="191809">
                <a:tc>
                  <a:txBody>
                    <a:bodyPr/>
                    <a:lstStyle/>
                    <a:p>
                      <a:endParaRPr lang="en-NZ" sz="1400"/>
                    </a:p>
                  </a:txBody>
                  <a:tcPr/>
                </a:tc>
                <a:tc>
                  <a:txBody>
                    <a:bodyPr/>
                    <a:lstStyle/>
                    <a:p>
                      <a:endParaRPr lang="en-NZ" sz="1400"/>
                    </a:p>
                  </a:txBody>
                  <a:tcPr/>
                </a:tc>
                <a:extLst>
                  <a:ext uri="{0D108BD9-81ED-4DB2-BD59-A6C34878D82A}">
                    <a16:rowId xmlns:a16="http://schemas.microsoft.com/office/drawing/2014/main" val="3336769247"/>
                  </a:ext>
                </a:extLst>
              </a:tr>
              <a:tr h="191809">
                <a:tc>
                  <a:txBody>
                    <a:bodyPr/>
                    <a:lstStyle/>
                    <a:p>
                      <a:endParaRPr lang="en-NZ" sz="1400"/>
                    </a:p>
                  </a:txBody>
                  <a:tcPr/>
                </a:tc>
                <a:tc>
                  <a:txBody>
                    <a:bodyPr/>
                    <a:lstStyle/>
                    <a:p>
                      <a:endParaRPr lang="en-NZ" sz="1400"/>
                    </a:p>
                  </a:txBody>
                  <a:tcPr/>
                </a:tc>
                <a:extLst>
                  <a:ext uri="{0D108BD9-81ED-4DB2-BD59-A6C34878D82A}">
                    <a16:rowId xmlns:a16="http://schemas.microsoft.com/office/drawing/2014/main" val="3985644588"/>
                  </a:ext>
                </a:extLst>
              </a:tr>
              <a:tr h="191809">
                <a:tc>
                  <a:txBody>
                    <a:bodyPr/>
                    <a:lstStyle/>
                    <a:p>
                      <a:endParaRPr lang="en-NZ" sz="1400"/>
                    </a:p>
                  </a:txBody>
                  <a:tcPr/>
                </a:tc>
                <a:tc>
                  <a:txBody>
                    <a:bodyPr/>
                    <a:lstStyle/>
                    <a:p>
                      <a:endParaRPr lang="en-NZ" sz="1400"/>
                    </a:p>
                  </a:txBody>
                  <a:tcPr/>
                </a:tc>
                <a:extLst>
                  <a:ext uri="{0D108BD9-81ED-4DB2-BD59-A6C34878D82A}">
                    <a16:rowId xmlns:a16="http://schemas.microsoft.com/office/drawing/2014/main" val="1459427410"/>
                  </a:ext>
                </a:extLst>
              </a:tr>
              <a:tr h="191809">
                <a:tc>
                  <a:txBody>
                    <a:bodyPr/>
                    <a:lstStyle/>
                    <a:p>
                      <a:endParaRPr lang="en-NZ" sz="1400" dirty="0"/>
                    </a:p>
                  </a:txBody>
                  <a:tcPr/>
                </a:tc>
                <a:tc>
                  <a:txBody>
                    <a:bodyPr/>
                    <a:lstStyle/>
                    <a:p>
                      <a:endParaRPr lang="en-NZ" sz="1400" dirty="0"/>
                    </a:p>
                  </a:txBody>
                  <a:tcPr/>
                </a:tc>
                <a:extLst>
                  <a:ext uri="{0D108BD9-81ED-4DB2-BD59-A6C34878D82A}">
                    <a16:rowId xmlns:a16="http://schemas.microsoft.com/office/drawing/2014/main" val="86578184"/>
                  </a:ext>
                </a:extLst>
              </a:tr>
              <a:tr h="191809">
                <a:tc>
                  <a:txBody>
                    <a:bodyPr/>
                    <a:lstStyle/>
                    <a:p>
                      <a:endParaRPr lang="en-NZ" sz="1400" dirty="0"/>
                    </a:p>
                  </a:txBody>
                  <a:tcPr/>
                </a:tc>
                <a:tc>
                  <a:txBody>
                    <a:bodyPr/>
                    <a:lstStyle/>
                    <a:p>
                      <a:endParaRPr lang="en-NZ" sz="1400" dirty="0"/>
                    </a:p>
                  </a:txBody>
                  <a:tcPr/>
                </a:tc>
                <a:extLst>
                  <a:ext uri="{0D108BD9-81ED-4DB2-BD59-A6C34878D82A}">
                    <a16:rowId xmlns:a16="http://schemas.microsoft.com/office/drawing/2014/main" val="2910541828"/>
                  </a:ext>
                </a:extLst>
              </a:tr>
            </a:tbl>
          </a:graphicData>
        </a:graphic>
      </p:graphicFrame>
      <p:graphicFrame>
        <p:nvGraphicFramePr>
          <p:cNvPr id="5" name="Table 5">
            <a:extLst>
              <a:ext uri="{FF2B5EF4-FFF2-40B4-BE49-F238E27FC236}">
                <a16:creationId xmlns:a16="http://schemas.microsoft.com/office/drawing/2014/main" id="{07630314-BBDA-49AD-916E-E8900921C2E4}"/>
              </a:ext>
            </a:extLst>
          </p:cNvPr>
          <p:cNvGraphicFramePr>
            <a:graphicFrameLocks noGrp="1"/>
          </p:cNvGraphicFramePr>
          <p:nvPr>
            <p:extLst>
              <p:ext uri="{D42A27DB-BD31-4B8C-83A1-F6EECF244321}">
                <p14:modId xmlns:p14="http://schemas.microsoft.com/office/powerpoint/2010/main" val="1621198365"/>
              </p:ext>
            </p:extLst>
          </p:nvPr>
        </p:nvGraphicFramePr>
        <p:xfrm>
          <a:off x="427493" y="3077888"/>
          <a:ext cx="4524215" cy="2372360"/>
        </p:xfrm>
        <a:graphic>
          <a:graphicData uri="http://schemas.openxmlformats.org/drawingml/2006/table">
            <a:tbl>
              <a:tblPr firstRow="1" bandRow="1">
                <a:tableStyleId>{5C22544A-7EE6-4342-B048-85BDC9FD1C3A}</a:tableStyleId>
              </a:tblPr>
              <a:tblGrid>
                <a:gridCol w="1308316">
                  <a:extLst>
                    <a:ext uri="{9D8B030D-6E8A-4147-A177-3AD203B41FA5}">
                      <a16:colId xmlns:a16="http://schemas.microsoft.com/office/drawing/2014/main" val="4212649120"/>
                    </a:ext>
                  </a:extLst>
                </a:gridCol>
                <a:gridCol w="3215899">
                  <a:extLst>
                    <a:ext uri="{9D8B030D-6E8A-4147-A177-3AD203B41FA5}">
                      <a16:colId xmlns:a16="http://schemas.microsoft.com/office/drawing/2014/main" val="1726924093"/>
                    </a:ext>
                  </a:extLst>
                </a:gridCol>
              </a:tblGrid>
              <a:tr h="370840">
                <a:tc>
                  <a:txBody>
                    <a:bodyPr/>
                    <a:lstStyle/>
                    <a:p>
                      <a:pPr marL="0" algn="l" defTabSz="914400" rtl="0" eaLnBrk="1" latinLnBrk="0" hangingPunct="1"/>
                      <a:endParaRPr lang="en-NZ" sz="1400" b="1" kern="1200" dirty="0">
                        <a:solidFill>
                          <a:schemeClr val="lt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lt1"/>
                          </a:solidFill>
                          <a:latin typeface="+mn-lt"/>
                          <a:ea typeface="+mn-ea"/>
                          <a:cs typeface="+mn-cs"/>
                        </a:rPr>
                        <a:t>Details</a:t>
                      </a:r>
                    </a:p>
                  </a:txBody>
                  <a:tcPr/>
                </a:tc>
                <a:extLst>
                  <a:ext uri="{0D108BD9-81ED-4DB2-BD59-A6C34878D82A}">
                    <a16:rowId xmlns:a16="http://schemas.microsoft.com/office/drawing/2014/main" val="920744999"/>
                  </a:ext>
                </a:extLst>
              </a:tr>
              <a:tr h="370840">
                <a:tc>
                  <a:txBody>
                    <a:bodyPr/>
                    <a:lstStyle/>
                    <a:p>
                      <a:pPr marL="0" algn="l" defTabSz="914400" rtl="0" eaLnBrk="1" latinLnBrk="0" hangingPunct="1"/>
                      <a:r>
                        <a:rPr lang="en-US" sz="1400" kern="1200" dirty="0">
                          <a:solidFill>
                            <a:schemeClr val="dk1"/>
                          </a:solidFill>
                          <a:latin typeface="+mn-lt"/>
                          <a:ea typeface="+mn-ea"/>
                          <a:cs typeface="+mn-cs"/>
                        </a:rPr>
                        <a:t>Ballot Block:</a:t>
                      </a:r>
                      <a:endParaRPr lang="en-NZ" sz="1400" kern="1200" dirty="0">
                        <a:solidFill>
                          <a:schemeClr val="dk1"/>
                        </a:solidFill>
                        <a:latin typeface="+mn-lt"/>
                        <a:ea typeface="+mn-ea"/>
                        <a:cs typeface="+mn-cs"/>
                      </a:endParaRPr>
                    </a:p>
                  </a:txBody>
                  <a:tcPr/>
                </a:tc>
                <a:tc>
                  <a:txBody>
                    <a:bodyPr/>
                    <a:lstStyle/>
                    <a:p>
                      <a:pPr marL="0" algn="l" defTabSz="914400" rtl="0" eaLnBrk="1" latinLnBrk="0" hangingPunct="1"/>
                      <a:endParaRPr lang="en-NZ" sz="1400" kern="1200" dirty="0">
                        <a:solidFill>
                          <a:schemeClr val="dk1"/>
                        </a:solidFill>
                        <a:latin typeface="+mn-lt"/>
                        <a:ea typeface="+mn-ea"/>
                        <a:cs typeface="+mn-cs"/>
                      </a:endParaRPr>
                    </a:p>
                  </a:txBody>
                  <a:tcPr/>
                </a:tc>
                <a:extLst>
                  <a:ext uri="{0D108BD9-81ED-4DB2-BD59-A6C34878D82A}">
                    <a16:rowId xmlns:a16="http://schemas.microsoft.com/office/drawing/2014/main" val="2137139640"/>
                  </a:ext>
                </a:extLst>
              </a:tr>
              <a:tr h="370840">
                <a:tc>
                  <a:txBody>
                    <a:bodyPr/>
                    <a:lstStyle/>
                    <a:p>
                      <a:pPr marL="0" algn="l" defTabSz="914400" rtl="0" eaLnBrk="1" latinLnBrk="0" hangingPunct="1"/>
                      <a:r>
                        <a:rPr lang="en-US" sz="1400" kern="1200" dirty="0">
                          <a:solidFill>
                            <a:schemeClr val="dk1"/>
                          </a:solidFill>
                          <a:latin typeface="+mn-lt"/>
                          <a:ea typeface="+mn-ea"/>
                          <a:cs typeface="+mn-cs"/>
                        </a:rPr>
                        <a:t>Period:</a:t>
                      </a:r>
                      <a:endParaRPr lang="en-NZ" sz="1400" kern="1200" dirty="0">
                        <a:solidFill>
                          <a:schemeClr val="dk1"/>
                        </a:solidFill>
                        <a:latin typeface="+mn-lt"/>
                        <a:ea typeface="+mn-ea"/>
                        <a:cs typeface="+mn-cs"/>
                      </a:endParaRPr>
                    </a:p>
                  </a:txBody>
                  <a:tcPr/>
                </a:tc>
                <a:tc>
                  <a:txBody>
                    <a:bodyPr/>
                    <a:lstStyle/>
                    <a:p>
                      <a:pPr marL="0" algn="l" defTabSz="914400" rtl="0" eaLnBrk="1" latinLnBrk="0" hangingPunct="1"/>
                      <a:endParaRPr lang="en-NZ" sz="1400" kern="1200" dirty="0">
                        <a:solidFill>
                          <a:schemeClr val="dk1"/>
                        </a:solidFill>
                        <a:latin typeface="+mn-lt"/>
                        <a:ea typeface="+mn-ea"/>
                        <a:cs typeface="+mn-cs"/>
                      </a:endParaRPr>
                    </a:p>
                  </a:txBody>
                  <a:tcPr/>
                </a:tc>
                <a:extLst>
                  <a:ext uri="{0D108BD9-81ED-4DB2-BD59-A6C34878D82A}">
                    <a16:rowId xmlns:a16="http://schemas.microsoft.com/office/drawing/2014/main" val="3334191933"/>
                  </a:ext>
                </a:extLst>
              </a:tr>
              <a:tr h="370840">
                <a:tc>
                  <a:txBody>
                    <a:bodyPr/>
                    <a:lstStyle/>
                    <a:p>
                      <a:pPr marL="0" algn="l" defTabSz="914400" rtl="0" eaLnBrk="1" latinLnBrk="0" hangingPunct="1"/>
                      <a:r>
                        <a:rPr lang="en-US" sz="1400" kern="1200" dirty="0">
                          <a:solidFill>
                            <a:schemeClr val="dk1"/>
                          </a:solidFill>
                          <a:latin typeface="+mn-lt"/>
                          <a:ea typeface="+mn-ea"/>
                          <a:cs typeface="+mn-cs"/>
                        </a:rPr>
                        <a:t>Permit #:</a:t>
                      </a:r>
                      <a:endParaRPr lang="en-NZ" sz="1400" kern="1200" dirty="0">
                        <a:solidFill>
                          <a:schemeClr val="dk1"/>
                        </a:solidFill>
                        <a:latin typeface="+mn-lt"/>
                        <a:ea typeface="+mn-ea"/>
                        <a:cs typeface="+mn-cs"/>
                      </a:endParaRPr>
                    </a:p>
                  </a:txBody>
                  <a:tcPr/>
                </a:tc>
                <a:tc>
                  <a:txBody>
                    <a:bodyPr/>
                    <a:lstStyle/>
                    <a:p>
                      <a:pPr marL="0" algn="l" defTabSz="914400" rtl="0" eaLnBrk="1" latinLnBrk="0" hangingPunct="1"/>
                      <a:endParaRPr lang="en-NZ" sz="1400" kern="1200" dirty="0">
                        <a:solidFill>
                          <a:schemeClr val="dk1"/>
                        </a:solidFill>
                        <a:latin typeface="+mn-lt"/>
                        <a:ea typeface="+mn-ea"/>
                        <a:cs typeface="+mn-cs"/>
                      </a:endParaRPr>
                    </a:p>
                  </a:txBody>
                  <a:tcPr/>
                </a:tc>
                <a:extLst>
                  <a:ext uri="{0D108BD9-81ED-4DB2-BD59-A6C34878D82A}">
                    <a16:rowId xmlns:a16="http://schemas.microsoft.com/office/drawing/2014/main" val="568773595"/>
                  </a:ext>
                </a:extLst>
              </a:tr>
              <a:tr h="370840">
                <a:tc>
                  <a:txBody>
                    <a:bodyPr/>
                    <a:lstStyle/>
                    <a:p>
                      <a:pPr marL="0" algn="l" defTabSz="914400" rtl="0" eaLnBrk="1" latinLnBrk="0" hangingPunct="1"/>
                      <a:r>
                        <a:rPr lang="en-US" sz="1400" kern="1200" dirty="0">
                          <a:solidFill>
                            <a:schemeClr val="dk1"/>
                          </a:solidFill>
                          <a:latin typeface="+mn-lt"/>
                          <a:ea typeface="+mn-ea"/>
                          <a:cs typeface="+mn-cs"/>
                        </a:rPr>
                        <a:t>Contact Name:</a:t>
                      </a:r>
                      <a:endParaRPr lang="en-NZ" sz="1400" kern="1200" dirty="0">
                        <a:solidFill>
                          <a:schemeClr val="dk1"/>
                        </a:solidFill>
                        <a:latin typeface="+mn-lt"/>
                        <a:ea typeface="+mn-ea"/>
                        <a:cs typeface="+mn-cs"/>
                      </a:endParaRPr>
                    </a:p>
                  </a:txBody>
                  <a:tcPr/>
                </a:tc>
                <a:tc>
                  <a:txBody>
                    <a:bodyPr/>
                    <a:lstStyle/>
                    <a:p>
                      <a:pPr marL="0" algn="l" defTabSz="914400" rtl="0" eaLnBrk="1" latinLnBrk="0" hangingPunct="1"/>
                      <a:endParaRPr lang="en-NZ" sz="1400" kern="1200" dirty="0">
                        <a:solidFill>
                          <a:schemeClr val="dk1"/>
                        </a:solidFill>
                        <a:latin typeface="+mn-lt"/>
                        <a:ea typeface="+mn-ea"/>
                        <a:cs typeface="+mn-cs"/>
                      </a:endParaRPr>
                    </a:p>
                  </a:txBody>
                  <a:tcPr/>
                </a:tc>
                <a:extLst>
                  <a:ext uri="{0D108BD9-81ED-4DB2-BD59-A6C34878D82A}">
                    <a16:rowId xmlns:a16="http://schemas.microsoft.com/office/drawing/2014/main" val="2638805815"/>
                  </a:ext>
                </a:extLst>
              </a:tr>
              <a:tr h="370840">
                <a:tc>
                  <a:txBody>
                    <a:bodyPr/>
                    <a:lstStyle/>
                    <a:p>
                      <a:pPr marL="0" algn="l" defTabSz="914400" rtl="0" eaLnBrk="1" latinLnBrk="0" hangingPunct="1"/>
                      <a:r>
                        <a:rPr lang="en-US" sz="1400" kern="1200" dirty="0">
                          <a:solidFill>
                            <a:schemeClr val="dk1"/>
                          </a:solidFill>
                          <a:latin typeface="+mn-lt"/>
                          <a:ea typeface="+mn-ea"/>
                          <a:cs typeface="+mn-cs"/>
                        </a:rPr>
                        <a:t>Email:</a:t>
                      </a:r>
                    </a:p>
                  </a:txBody>
                  <a:tcPr/>
                </a:tc>
                <a:tc>
                  <a:txBody>
                    <a:bodyPr/>
                    <a:lstStyle/>
                    <a:p>
                      <a:pPr marL="0" algn="l" defTabSz="914400" rtl="0" eaLnBrk="1" latinLnBrk="0" hangingPunct="1"/>
                      <a:endParaRPr lang="en-NZ" sz="1400" kern="1200" dirty="0">
                        <a:solidFill>
                          <a:schemeClr val="dk1"/>
                        </a:solidFill>
                        <a:latin typeface="+mn-lt"/>
                        <a:ea typeface="+mn-ea"/>
                        <a:cs typeface="+mn-cs"/>
                      </a:endParaRPr>
                    </a:p>
                  </a:txBody>
                  <a:tcPr/>
                </a:tc>
                <a:extLst>
                  <a:ext uri="{0D108BD9-81ED-4DB2-BD59-A6C34878D82A}">
                    <a16:rowId xmlns:a16="http://schemas.microsoft.com/office/drawing/2014/main" val="730191948"/>
                  </a:ext>
                </a:extLst>
              </a:tr>
            </a:tbl>
          </a:graphicData>
        </a:graphic>
      </p:graphicFrame>
      <p:graphicFrame>
        <p:nvGraphicFramePr>
          <p:cNvPr id="6" name="Table 4">
            <a:extLst>
              <a:ext uri="{FF2B5EF4-FFF2-40B4-BE49-F238E27FC236}">
                <a16:creationId xmlns:a16="http://schemas.microsoft.com/office/drawing/2014/main" id="{D618C67B-733F-41A1-9BD0-3EA08383AE35}"/>
              </a:ext>
            </a:extLst>
          </p:cNvPr>
          <p:cNvGraphicFramePr>
            <a:graphicFrameLocks/>
          </p:cNvGraphicFramePr>
          <p:nvPr>
            <p:extLst>
              <p:ext uri="{D42A27DB-BD31-4B8C-83A1-F6EECF244321}">
                <p14:modId xmlns:p14="http://schemas.microsoft.com/office/powerpoint/2010/main" val="83891342"/>
              </p:ext>
            </p:extLst>
          </p:nvPr>
        </p:nvGraphicFramePr>
        <p:xfrm>
          <a:off x="6346556" y="613346"/>
          <a:ext cx="5258762" cy="2286000"/>
        </p:xfrm>
        <a:graphic>
          <a:graphicData uri="http://schemas.openxmlformats.org/drawingml/2006/table">
            <a:tbl>
              <a:tblPr firstRow="1" bandRow="1">
                <a:tableStyleId>{5C22544A-7EE6-4342-B048-85BDC9FD1C3A}</a:tableStyleId>
              </a:tblPr>
              <a:tblGrid>
                <a:gridCol w="918432">
                  <a:extLst>
                    <a:ext uri="{9D8B030D-6E8A-4147-A177-3AD203B41FA5}">
                      <a16:colId xmlns:a16="http://schemas.microsoft.com/office/drawing/2014/main" val="3192563033"/>
                    </a:ext>
                  </a:extLst>
                </a:gridCol>
                <a:gridCol w="1597478">
                  <a:extLst>
                    <a:ext uri="{9D8B030D-6E8A-4147-A177-3AD203B41FA5}">
                      <a16:colId xmlns:a16="http://schemas.microsoft.com/office/drawing/2014/main" val="4256960488"/>
                    </a:ext>
                  </a:extLst>
                </a:gridCol>
                <a:gridCol w="1519987">
                  <a:extLst>
                    <a:ext uri="{9D8B030D-6E8A-4147-A177-3AD203B41FA5}">
                      <a16:colId xmlns:a16="http://schemas.microsoft.com/office/drawing/2014/main" val="1055001774"/>
                    </a:ext>
                  </a:extLst>
                </a:gridCol>
                <a:gridCol w="1222865">
                  <a:extLst>
                    <a:ext uri="{9D8B030D-6E8A-4147-A177-3AD203B41FA5}">
                      <a16:colId xmlns:a16="http://schemas.microsoft.com/office/drawing/2014/main" val="2739724399"/>
                    </a:ext>
                  </a:extLst>
                </a:gridCol>
              </a:tblGrid>
              <a:tr h="302051">
                <a:tc>
                  <a:txBody>
                    <a:bodyPr/>
                    <a:lstStyle/>
                    <a:p>
                      <a:r>
                        <a:rPr lang="en-US" sz="1400" dirty="0"/>
                        <a:t>Date</a:t>
                      </a:r>
                      <a:endParaRPr lang="en-NZ" sz="1400" dirty="0"/>
                    </a:p>
                  </a:txBody>
                  <a:tcPr/>
                </a:tc>
                <a:tc>
                  <a:txBody>
                    <a:bodyPr/>
                    <a:lstStyle/>
                    <a:p>
                      <a:r>
                        <a:rPr lang="en-US" sz="1400" dirty="0"/>
                        <a:t>Photographed?</a:t>
                      </a:r>
                      <a:endParaRPr lang="en-NZ" sz="1400" dirty="0"/>
                    </a:p>
                  </a:txBody>
                  <a:tcPr/>
                </a:tc>
                <a:tc>
                  <a:txBody>
                    <a:bodyPr/>
                    <a:lstStyle/>
                    <a:p>
                      <a:r>
                        <a:rPr lang="en-US" sz="1400" dirty="0"/>
                        <a:t>Left leg</a:t>
                      </a:r>
                      <a:endParaRPr lang="en-NZ" sz="1400" dirty="0"/>
                    </a:p>
                  </a:txBody>
                  <a:tcPr/>
                </a:tc>
                <a:tc>
                  <a:txBody>
                    <a:bodyPr/>
                    <a:lstStyle/>
                    <a:p>
                      <a:r>
                        <a:rPr lang="en-US" sz="1400" dirty="0"/>
                        <a:t>Right leg</a:t>
                      </a:r>
                      <a:endParaRPr lang="en-NZ" sz="1400" dirty="0"/>
                    </a:p>
                  </a:txBody>
                  <a:tcPr/>
                </a:tc>
                <a:extLst>
                  <a:ext uri="{0D108BD9-81ED-4DB2-BD59-A6C34878D82A}">
                    <a16:rowId xmlns:a16="http://schemas.microsoft.com/office/drawing/2014/main" val="3819835360"/>
                  </a:ext>
                </a:extLst>
              </a:tr>
              <a:tr h="302051">
                <a:tc>
                  <a:txBody>
                    <a:bodyPr/>
                    <a:lstStyle/>
                    <a:p>
                      <a:endParaRPr lang="en-NZ" sz="1400"/>
                    </a:p>
                  </a:txBody>
                  <a:tcPr/>
                </a:tc>
                <a:tc>
                  <a:txBody>
                    <a:bodyPr/>
                    <a:lstStyle/>
                    <a:p>
                      <a:endParaRPr lang="en-NZ" sz="1400" dirty="0"/>
                    </a:p>
                  </a:txBody>
                  <a:tcPr/>
                </a:tc>
                <a:tc>
                  <a:txBody>
                    <a:bodyPr/>
                    <a:lstStyle/>
                    <a:p>
                      <a:r>
                        <a:rPr lang="en-US" sz="1200" dirty="0"/>
                        <a:t>E.g. White X on Red</a:t>
                      </a:r>
                      <a:endParaRPr lang="en-NZ" sz="1200" dirty="0"/>
                    </a:p>
                  </a:txBody>
                  <a:tcPr/>
                </a:tc>
                <a:tc>
                  <a:txBody>
                    <a:bodyPr/>
                    <a:lstStyle/>
                    <a:p>
                      <a:r>
                        <a:rPr lang="en-US" sz="1400" dirty="0"/>
                        <a:t>Metal</a:t>
                      </a:r>
                      <a:endParaRPr lang="en-NZ" sz="1400" dirty="0"/>
                    </a:p>
                  </a:txBody>
                  <a:tcPr/>
                </a:tc>
                <a:extLst>
                  <a:ext uri="{0D108BD9-81ED-4DB2-BD59-A6C34878D82A}">
                    <a16:rowId xmlns:a16="http://schemas.microsoft.com/office/drawing/2014/main" val="3589909555"/>
                  </a:ext>
                </a:extLst>
              </a:tr>
              <a:tr h="302051">
                <a:tc>
                  <a:txBody>
                    <a:bodyPr/>
                    <a:lstStyle/>
                    <a:p>
                      <a:endParaRPr lang="en-NZ" sz="1400"/>
                    </a:p>
                  </a:txBody>
                  <a:tcPr/>
                </a:tc>
                <a:tc>
                  <a:txBody>
                    <a:bodyPr/>
                    <a:lstStyle/>
                    <a:p>
                      <a:endParaRPr lang="en-NZ" sz="1400" dirty="0"/>
                    </a:p>
                  </a:txBody>
                  <a:tcPr/>
                </a:tc>
                <a:tc>
                  <a:txBody>
                    <a:bodyPr/>
                    <a:lstStyle/>
                    <a:p>
                      <a:endParaRPr lang="en-NZ" sz="1400" dirty="0"/>
                    </a:p>
                  </a:txBody>
                  <a:tcPr/>
                </a:tc>
                <a:tc>
                  <a:txBody>
                    <a:bodyPr/>
                    <a:lstStyle/>
                    <a:p>
                      <a:endParaRPr lang="en-NZ" sz="1400" dirty="0"/>
                    </a:p>
                  </a:txBody>
                  <a:tcPr/>
                </a:tc>
                <a:extLst>
                  <a:ext uri="{0D108BD9-81ED-4DB2-BD59-A6C34878D82A}">
                    <a16:rowId xmlns:a16="http://schemas.microsoft.com/office/drawing/2014/main" val="4036460139"/>
                  </a:ext>
                </a:extLst>
              </a:tr>
              <a:tr h="302051">
                <a:tc>
                  <a:txBody>
                    <a:bodyPr/>
                    <a:lstStyle/>
                    <a:p>
                      <a:endParaRPr lang="en-NZ" sz="1400"/>
                    </a:p>
                  </a:txBody>
                  <a:tcPr/>
                </a:tc>
                <a:tc>
                  <a:txBody>
                    <a:bodyPr/>
                    <a:lstStyle/>
                    <a:p>
                      <a:endParaRPr lang="en-NZ" sz="1400" dirty="0"/>
                    </a:p>
                  </a:txBody>
                  <a:tcPr/>
                </a:tc>
                <a:tc>
                  <a:txBody>
                    <a:bodyPr/>
                    <a:lstStyle/>
                    <a:p>
                      <a:endParaRPr lang="en-NZ" sz="1400" dirty="0"/>
                    </a:p>
                  </a:txBody>
                  <a:tcPr/>
                </a:tc>
                <a:tc>
                  <a:txBody>
                    <a:bodyPr/>
                    <a:lstStyle/>
                    <a:p>
                      <a:endParaRPr lang="en-NZ" sz="1400"/>
                    </a:p>
                  </a:txBody>
                  <a:tcPr/>
                </a:tc>
                <a:extLst>
                  <a:ext uri="{0D108BD9-81ED-4DB2-BD59-A6C34878D82A}">
                    <a16:rowId xmlns:a16="http://schemas.microsoft.com/office/drawing/2014/main" val="3336769247"/>
                  </a:ext>
                </a:extLst>
              </a:tr>
              <a:tr h="302051">
                <a:tc>
                  <a:txBody>
                    <a:bodyPr/>
                    <a:lstStyle/>
                    <a:p>
                      <a:endParaRPr lang="en-NZ" sz="1400"/>
                    </a:p>
                  </a:txBody>
                  <a:tcPr/>
                </a:tc>
                <a:tc>
                  <a:txBody>
                    <a:bodyPr/>
                    <a:lstStyle/>
                    <a:p>
                      <a:endParaRPr lang="en-NZ" sz="1400" dirty="0"/>
                    </a:p>
                  </a:txBody>
                  <a:tcPr/>
                </a:tc>
                <a:tc>
                  <a:txBody>
                    <a:bodyPr/>
                    <a:lstStyle/>
                    <a:p>
                      <a:endParaRPr lang="en-NZ" sz="1400" dirty="0"/>
                    </a:p>
                  </a:txBody>
                  <a:tcPr/>
                </a:tc>
                <a:tc>
                  <a:txBody>
                    <a:bodyPr/>
                    <a:lstStyle/>
                    <a:p>
                      <a:endParaRPr lang="en-NZ" sz="1400"/>
                    </a:p>
                  </a:txBody>
                  <a:tcPr/>
                </a:tc>
                <a:extLst>
                  <a:ext uri="{0D108BD9-81ED-4DB2-BD59-A6C34878D82A}">
                    <a16:rowId xmlns:a16="http://schemas.microsoft.com/office/drawing/2014/main" val="3985644588"/>
                  </a:ext>
                </a:extLst>
              </a:tr>
              <a:tr h="302051">
                <a:tc>
                  <a:txBody>
                    <a:bodyPr/>
                    <a:lstStyle/>
                    <a:p>
                      <a:endParaRPr lang="en-NZ" sz="1400"/>
                    </a:p>
                  </a:txBody>
                  <a:tcPr/>
                </a:tc>
                <a:tc>
                  <a:txBody>
                    <a:bodyPr/>
                    <a:lstStyle/>
                    <a:p>
                      <a:endParaRPr lang="en-NZ" sz="1400" dirty="0"/>
                    </a:p>
                  </a:txBody>
                  <a:tcPr/>
                </a:tc>
                <a:tc>
                  <a:txBody>
                    <a:bodyPr/>
                    <a:lstStyle/>
                    <a:p>
                      <a:endParaRPr lang="en-NZ" sz="1400" dirty="0"/>
                    </a:p>
                  </a:txBody>
                  <a:tcPr/>
                </a:tc>
                <a:tc>
                  <a:txBody>
                    <a:bodyPr/>
                    <a:lstStyle/>
                    <a:p>
                      <a:endParaRPr lang="en-NZ" sz="1400"/>
                    </a:p>
                  </a:txBody>
                  <a:tcPr/>
                </a:tc>
                <a:extLst>
                  <a:ext uri="{0D108BD9-81ED-4DB2-BD59-A6C34878D82A}">
                    <a16:rowId xmlns:a16="http://schemas.microsoft.com/office/drawing/2014/main" val="1459427410"/>
                  </a:ext>
                </a:extLst>
              </a:tr>
              <a:tr h="302051">
                <a:tc>
                  <a:txBody>
                    <a:bodyPr/>
                    <a:lstStyle/>
                    <a:p>
                      <a:endParaRPr lang="en-NZ" sz="1400" dirty="0"/>
                    </a:p>
                  </a:txBody>
                  <a:tcPr/>
                </a:tc>
                <a:tc>
                  <a:txBody>
                    <a:bodyPr/>
                    <a:lstStyle/>
                    <a:p>
                      <a:endParaRPr lang="en-NZ" sz="1400" dirty="0"/>
                    </a:p>
                  </a:txBody>
                  <a:tcPr/>
                </a:tc>
                <a:tc>
                  <a:txBody>
                    <a:bodyPr/>
                    <a:lstStyle/>
                    <a:p>
                      <a:endParaRPr lang="en-NZ" sz="1400" dirty="0"/>
                    </a:p>
                  </a:txBody>
                  <a:tcPr/>
                </a:tc>
                <a:tc>
                  <a:txBody>
                    <a:bodyPr/>
                    <a:lstStyle/>
                    <a:p>
                      <a:endParaRPr lang="en-NZ" sz="1400" dirty="0"/>
                    </a:p>
                  </a:txBody>
                  <a:tcPr/>
                </a:tc>
                <a:extLst>
                  <a:ext uri="{0D108BD9-81ED-4DB2-BD59-A6C34878D82A}">
                    <a16:rowId xmlns:a16="http://schemas.microsoft.com/office/drawing/2014/main" val="86578184"/>
                  </a:ext>
                </a:extLst>
              </a:tr>
            </a:tbl>
          </a:graphicData>
        </a:graphic>
      </p:graphicFrame>
      <p:sp>
        <p:nvSpPr>
          <p:cNvPr id="7" name="TextBox 6">
            <a:extLst>
              <a:ext uri="{FF2B5EF4-FFF2-40B4-BE49-F238E27FC236}">
                <a16:creationId xmlns:a16="http://schemas.microsoft.com/office/drawing/2014/main" id="{54E85BA6-B2F4-408F-8464-C5A30230D5C2}"/>
              </a:ext>
            </a:extLst>
          </p:cNvPr>
          <p:cNvSpPr txBox="1"/>
          <p:nvPr/>
        </p:nvSpPr>
        <p:spPr>
          <a:xfrm>
            <a:off x="6246265" y="3059668"/>
            <a:ext cx="2708498" cy="369332"/>
          </a:xfrm>
          <a:prstGeom prst="rect">
            <a:avLst/>
          </a:prstGeom>
          <a:noFill/>
        </p:spPr>
        <p:txBody>
          <a:bodyPr wrap="none" rtlCol="0">
            <a:spAutoFit/>
          </a:bodyPr>
          <a:lstStyle/>
          <a:p>
            <a:r>
              <a:rPr lang="en-US" dirty="0"/>
              <a:t>2.Daily maximum flock size</a:t>
            </a:r>
            <a:endParaRPr lang="en-NZ" dirty="0"/>
          </a:p>
        </p:txBody>
      </p:sp>
      <p:sp>
        <p:nvSpPr>
          <p:cNvPr id="8" name="TextBox 7">
            <a:extLst>
              <a:ext uri="{FF2B5EF4-FFF2-40B4-BE49-F238E27FC236}">
                <a16:creationId xmlns:a16="http://schemas.microsoft.com/office/drawing/2014/main" id="{6C6DF008-D142-4A23-ADC1-60F035F0ED94}"/>
              </a:ext>
            </a:extLst>
          </p:cNvPr>
          <p:cNvSpPr txBox="1"/>
          <p:nvPr/>
        </p:nvSpPr>
        <p:spPr>
          <a:xfrm>
            <a:off x="374223" y="2692588"/>
            <a:ext cx="2315377" cy="369332"/>
          </a:xfrm>
          <a:prstGeom prst="rect">
            <a:avLst/>
          </a:prstGeom>
          <a:noFill/>
        </p:spPr>
        <p:txBody>
          <a:bodyPr wrap="none" rtlCol="0">
            <a:spAutoFit/>
          </a:bodyPr>
          <a:lstStyle/>
          <a:p>
            <a:r>
              <a:rPr lang="en-US" dirty="0"/>
              <a:t>Block &amp; contact details</a:t>
            </a:r>
            <a:endParaRPr lang="en-NZ" dirty="0"/>
          </a:p>
        </p:txBody>
      </p:sp>
      <p:sp>
        <p:nvSpPr>
          <p:cNvPr id="9" name="TextBox 8">
            <a:extLst>
              <a:ext uri="{FF2B5EF4-FFF2-40B4-BE49-F238E27FC236}">
                <a16:creationId xmlns:a16="http://schemas.microsoft.com/office/drawing/2014/main" id="{FBA18A60-3B9E-4BA2-9BBF-9E07E2BCBDFD}"/>
              </a:ext>
            </a:extLst>
          </p:cNvPr>
          <p:cNvSpPr txBox="1"/>
          <p:nvPr/>
        </p:nvSpPr>
        <p:spPr>
          <a:xfrm>
            <a:off x="6096000" y="87653"/>
            <a:ext cx="5610831" cy="646331"/>
          </a:xfrm>
          <a:prstGeom prst="rect">
            <a:avLst/>
          </a:prstGeom>
          <a:noFill/>
        </p:spPr>
        <p:txBody>
          <a:bodyPr wrap="none" rtlCol="0">
            <a:spAutoFit/>
          </a:bodyPr>
          <a:lstStyle/>
          <a:p>
            <a:r>
              <a:rPr lang="en-US" dirty="0"/>
              <a:t>1. Banded kea (</a:t>
            </a:r>
            <a:r>
              <a:rPr lang="en-US" sz="1200" dirty="0"/>
              <a:t>Send photos of banded kea to </a:t>
            </a:r>
            <a:r>
              <a:rPr lang="en-US" sz="1200" dirty="0" err="1">
                <a:hlinkClick r:id="rId3">
                  <a:extLst>
                    <a:ext uri="{A12FA001-AC4F-418D-AE19-62706E023703}">
                      <ahyp:hlinkClr xmlns:ahyp="http://schemas.microsoft.com/office/drawing/2018/hyperlinkcolor" val="tx"/>
                    </a:ext>
                  </a:extLst>
                </a:hlinkClick>
              </a:rPr>
              <a:t>media@keadatabase.nz</a:t>
            </a:r>
            <a:r>
              <a:rPr lang="en-US" sz="1200" dirty="0"/>
              <a:t>) </a:t>
            </a:r>
          </a:p>
          <a:p>
            <a:endParaRPr lang="en-NZ" dirty="0"/>
          </a:p>
        </p:txBody>
      </p:sp>
      <p:sp>
        <p:nvSpPr>
          <p:cNvPr id="10" name="TextBox 9">
            <a:extLst>
              <a:ext uri="{FF2B5EF4-FFF2-40B4-BE49-F238E27FC236}">
                <a16:creationId xmlns:a16="http://schemas.microsoft.com/office/drawing/2014/main" id="{78E353AB-EBF2-43EA-9E3F-772F08396288}"/>
              </a:ext>
            </a:extLst>
          </p:cNvPr>
          <p:cNvSpPr txBox="1"/>
          <p:nvPr/>
        </p:nvSpPr>
        <p:spPr>
          <a:xfrm>
            <a:off x="427493" y="244014"/>
            <a:ext cx="1841402" cy="369332"/>
          </a:xfrm>
          <a:prstGeom prst="rect">
            <a:avLst/>
          </a:prstGeom>
          <a:noFill/>
        </p:spPr>
        <p:txBody>
          <a:bodyPr wrap="none" rtlCol="0">
            <a:spAutoFit/>
          </a:bodyPr>
          <a:lstStyle/>
          <a:p>
            <a:r>
              <a:rPr lang="en-US" dirty="0"/>
              <a:t>Kea- you can help</a:t>
            </a:r>
            <a:endParaRPr lang="en-NZ" dirty="0"/>
          </a:p>
        </p:txBody>
      </p:sp>
    </p:spTree>
    <p:extLst>
      <p:ext uri="{BB962C8B-B14F-4D97-AF65-F5344CB8AC3E}">
        <p14:creationId xmlns:p14="http://schemas.microsoft.com/office/powerpoint/2010/main" val="165472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CC52D023-B3DC-4392-A41A-4E9D157A42D8}"/>
              </a:ext>
            </a:extLst>
          </p:cNvPr>
          <p:cNvGraphicFramePr>
            <a:graphicFrameLocks noGrp="1"/>
          </p:cNvGraphicFramePr>
          <p:nvPr>
            <p:ph idx="1"/>
            <p:extLst>
              <p:ext uri="{D42A27DB-BD31-4B8C-83A1-F6EECF244321}">
                <p14:modId xmlns:p14="http://schemas.microsoft.com/office/powerpoint/2010/main" val="3257652736"/>
              </p:ext>
            </p:extLst>
          </p:nvPr>
        </p:nvGraphicFramePr>
        <p:xfrm>
          <a:off x="311258" y="1469877"/>
          <a:ext cx="10524808" cy="5298505"/>
        </p:xfrm>
        <a:graphic>
          <a:graphicData uri="http://schemas.openxmlformats.org/drawingml/2006/table">
            <a:tbl>
              <a:tblPr firstRow="1" bandRow="1">
                <a:tableStyleId>{5C22544A-7EE6-4342-B048-85BDC9FD1C3A}</a:tableStyleId>
              </a:tblPr>
              <a:tblGrid>
                <a:gridCol w="1355880">
                  <a:extLst>
                    <a:ext uri="{9D8B030D-6E8A-4147-A177-3AD203B41FA5}">
                      <a16:colId xmlns:a16="http://schemas.microsoft.com/office/drawing/2014/main" val="1412751109"/>
                    </a:ext>
                  </a:extLst>
                </a:gridCol>
                <a:gridCol w="1146116">
                  <a:extLst>
                    <a:ext uri="{9D8B030D-6E8A-4147-A177-3AD203B41FA5}">
                      <a16:colId xmlns:a16="http://schemas.microsoft.com/office/drawing/2014/main" val="1237021000"/>
                    </a:ext>
                  </a:extLst>
                </a:gridCol>
                <a:gridCol w="1146116">
                  <a:extLst>
                    <a:ext uri="{9D8B030D-6E8A-4147-A177-3AD203B41FA5}">
                      <a16:colId xmlns:a16="http://schemas.microsoft.com/office/drawing/2014/main" val="4022626153"/>
                    </a:ext>
                  </a:extLst>
                </a:gridCol>
                <a:gridCol w="1146116">
                  <a:extLst>
                    <a:ext uri="{9D8B030D-6E8A-4147-A177-3AD203B41FA5}">
                      <a16:colId xmlns:a16="http://schemas.microsoft.com/office/drawing/2014/main" val="767304903"/>
                    </a:ext>
                  </a:extLst>
                </a:gridCol>
                <a:gridCol w="1146116">
                  <a:extLst>
                    <a:ext uri="{9D8B030D-6E8A-4147-A177-3AD203B41FA5}">
                      <a16:colId xmlns:a16="http://schemas.microsoft.com/office/drawing/2014/main" val="1467648063"/>
                    </a:ext>
                  </a:extLst>
                </a:gridCol>
                <a:gridCol w="1146116">
                  <a:extLst>
                    <a:ext uri="{9D8B030D-6E8A-4147-A177-3AD203B41FA5}">
                      <a16:colId xmlns:a16="http://schemas.microsoft.com/office/drawing/2014/main" val="1295160166"/>
                    </a:ext>
                  </a:extLst>
                </a:gridCol>
                <a:gridCol w="1146116">
                  <a:extLst>
                    <a:ext uri="{9D8B030D-6E8A-4147-A177-3AD203B41FA5}">
                      <a16:colId xmlns:a16="http://schemas.microsoft.com/office/drawing/2014/main" val="728490762"/>
                    </a:ext>
                  </a:extLst>
                </a:gridCol>
                <a:gridCol w="1146116">
                  <a:extLst>
                    <a:ext uri="{9D8B030D-6E8A-4147-A177-3AD203B41FA5}">
                      <a16:colId xmlns:a16="http://schemas.microsoft.com/office/drawing/2014/main" val="1393861655"/>
                    </a:ext>
                  </a:extLst>
                </a:gridCol>
                <a:gridCol w="1146116">
                  <a:extLst>
                    <a:ext uri="{9D8B030D-6E8A-4147-A177-3AD203B41FA5}">
                      <a16:colId xmlns:a16="http://schemas.microsoft.com/office/drawing/2014/main" val="901388869"/>
                    </a:ext>
                  </a:extLst>
                </a:gridCol>
              </a:tblGrid>
              <a:tr h="441254">
                <a:tc>
                  <a:txBody>
                    <a:bodyPr/>
                    <a:lstStyle/>
                    <a:p>
                      <a:endParaRPr lang="en-NZ" sz="1200" dirty="0"/>
                    </a:p>
                  </a:txBody>
                  <a:tcPr/>
                </a:tc>
                <a:tc>
                  <a:txBody>
                    <a:bodyPr/>
                    <a:lstStyle/>
                    <a:p>
                      <a:r>
                        <a:rPr lang="en-US" sz="1200" dirty="0"/>
                        <a:t>Date:</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Date:</a:t>
                      </a:r>
                      <a:endParaRPr lang="en-NZ" sz="1200" dirty="0"/>
                    </a:p>
                    <a:p>
                      <a:endParaRPr lang="en-NZ" sz="1200" dirty="0"/>
                    </a:p>
                  </a:txBody>
                  <a:tcPr/>
                </a:tc>
                <a:tc>
                  <a:txBody>
                    <a:bodyPr/>
                    <a:lstStyle/>
                    <a:p>
                      <a:r>
                        <a:rPr lang="en-US" sz="1200" dirty="0"/>
                        <a:t>Date:</a:t>
                      </a:r>
                      <a:endParaRPr lang="en-NZ" sz="1200" dirty="0"/>
                    </a:p>
                  </a:txBody>
                  <a:tcPr/>
                </a:tc>
                <a:extLst>
                  <a:ext uri="{0D108BD9-81ED-4DB2-BD59-A6C34878D82A}">
                    <a16:rowId xmlns:a16="http://schemas.microsoft.com/office/drawing/2014/main" val="2869069985"/>
                  </a:ext>
                </a:extLst>
              </a:tr>
              <a:tr h="362494">
                <a:tc>
                  <a:txBody>
                    <a:bodyPr/>
                    <a:lstStyle/>
                    <a:p>
                      <a:endParaRPr lang="en-NZ" sz="1200" dirty="0"/>
                    </a:p>
                  </a:txBody>
                  <a:tcPr/>
                </a:tc>
                <a:tc>
                  <a:txBody>
                    <a:bodyPr/>
                    <a:lstStyle/>
                    <a:p>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Kea detected</a:t>
                      </a:r>
                      <a:endParaRPr lang="en-NZ" sz="1200" dirty="0"/>
                    </a:p>
                  </a:txBody>
                  <a:tcPr/>
                </a:tc>
                <a:extLst>
                  <a:ext uri="{0D108BD9-81ED-4DB2-BD59-A6C34878D82A}">
                    <a16:rowId xmlns:a16="http://schemas.microsoft.com/office/drawing/2014/main" val="203666912"/>
                  </a:ext>
                </a:extLst>
              </a:tr>
              <a:tr h="362494">
                <a:tc>
                  <a:txBody>
                    <a:bodyPr/>
                    <a:lstStyle/>
                    <a:p>
                      <a:pPr algn="ctr"/>
                      <a:r>
                        <a:rPr lang="en-US" sz="1200" dirty="0"/>
                        <a:t>7am – 8am</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extLst>
                  <a:ext uri="{0D108BD9-81ED-4DB2-BD59-A6C34878D82A}">
                    <a16:rowId xmlns:a16="http://schemas.microsoft.com/office/drawing/2014/main" val="3907637448"/>
                  </a:ext>
                </a:extLst>
              </a:tr>
              <a:tr h="420730">
                <a:tc>
                  <a:txBody>
                    <a:bodyPr/>
                    <a:lstStyle/>
                    <a:p>
                      <a:pPr algn="ctr"/>
                      <a:r>
                        <a:rPr lang="en-US" sz="1200" dirty="0"/>
                        <a:t>8am – 9am</a:t>
                      </a:r>
                    </a:p>
                    <a:p>
                      <a:pPr algn="ct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extLst>
                  <a:ext uri="{0D108BD9-81ED-4DB2-BD59-A6C34878D82A}">
                    <a16:rowId xmlns:a16="http://schemas.microsoft.com/office/drawing/2014/main" val="3367932733"/>
                  </a:ext>
                </a:extLst>
              </a:tr>
              <a:tr h="396671">
                <a:tc>
                  <a:txBody>
                    <a:bodyPr/>
                    <a:lstStyle/>
                    <a:p>
                      <a:pPr algn="ctr"/>
                      <a:r>
                        <a:rPr lang="en-US" sz="1200" dirty="0"/>
                        <a:t>9am - 10am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3018516514"/>
                  </a:ext>
                </a:extLst>
              </a:tr>
              <a:tr h="362494">
                <a:tc>
                  <a:txBody>
                    <a:bodyPr/>
                    <a:lstStyle/>
                    <a:p>
                      <a:pPr algn="ctr"/>
                      <a:r>
                        <a:rPr lang="en-US" sz="1200" dirty="0"/>
                        <a:t>10am – 11am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3784253116"/>
                  </a:ext>
                </a:extLst>
              </a:tr>
              <a:tr h="362494">
                <a:tc>
                  <a:txBody>
                    <a:bodyPr/>
                    <a:lstStyle/>
                    <a:p>
                      <a:pPr algn="ctr"/>
                      <a:r>
                        <a:rPr lang="en-US" sz="1200" dirty="0"/>
                        <a:t>11am – 12pm</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tc>
                  <a:txBody>
                    <a:bodyPr/>
                    <a:lstStyle/>
                    <a:p>
                      <a:pPr algn="ctr"/>
                      <a:r>
                        <a:rPr lang="en-US" sz="1200" dirty="0"/>
                        <a:t>Y / N / X</a:t>
                      </a:r>
                      <a:endParaRPr lang="en-NZ" sz="1200" dirty="0"/>
                    </a:p>
                  </a:txBody>
                  <a:tcPr/>
                </a:tc>
                <a:extLst>
                  <a:ext uri="{0D108BD9-81ED-4DB2-BD59-A6C34878D82A}">
                    <a16:rowId xmlns:a16="http://schemas.microsoft.com/office/drawing/2014/main" val="3294110091"/>
                  </a:ext>
                </a:extLst>
              </a:tr>
              <a:tr h="362494">
                <a:tc>
                  <a:txBody>
                    <a:bodyPr/>
                    <a:lstStyle/>
                    <a:p>
                      <a:pPr algn="ctr"/>
                      <a:r>
                        <a:rPr lang="en-US" sz="1200" dirty="0"/>
                        <a:t>12pm – 1pm </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1127047622"/>
                  </a:ext>
                </a:extLst>
              </a:tr>
              <a:tr h="362494">
                <a:tc>
                  <a:txBody>
                    <a:bodyPr/>
                    <a:lstStyle/>
                    <a:p>
                      <a:pPr algn="ctr"/>
                      <a:r>
                        <a:rPr lang="en-US" sz="1200" dirty="0"/>
                        <a:t>1pm – 2pm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3660276277"/>
                  </a:ext>
                </a:extLst>
              </a:tr>
              <a:tr h="362494">
                <a:tc>
                  <a:txBody>
                    <a:bodyPr/>
                    <a:lstStyle/>
                    <a:p>
                      <a:pPr algn="ctr"/>
                      <a:r>
                        <a:rPr lang="en-US" sz="1200" dirty="0"/>
                        <a:t>2pm – 3pm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3731365583"/>
                  </a:ext>
                </a:extLst>
              </a:tr>
              <a:tr h="362494">
                <a:tc>
                  <a:txBody>
                    <a:bodyPr/>
                    <a:lstStyle/>
                    <a:p>
                      <a:pPr algn="ctr"/>
                      <a:r>
                        <a:rPr lang="en-US" sz="1200" dirty="0"/>
                        <a:t>3pm – 4pm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3874417005"/>
                  </a:ext>
                </a:extLst>
              </a:tr>
              <a:tr h="362494">
                <a:tc>
                  <a:txBody>
                    <a:bodyPr/>
                    <a:lstStyle/>
                    <a:p>
                      <a:pPr algn="ctr"/>
                      <a:r>
                        <a:rPr lang="en-US" sz="1200" dirty="0"/>
                        <a:t>4pm – 5pm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872735430"/>
                  </a:ext>
                </a:extLst>
              </a:tr>
              <a:tr h="362494">
                <a:tc>
                  <a:txBody>
                    <a:bodyPr/>
                    <a:lstStyle/>
                    <a:p>
                      <a:pPr algn="ctr"/>
                      <a:r>
                        <a:rPr lang="en-US" sz="1200" dirty="0"/>
                        <a:t>5pm – 6pm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extLst>
                  <a:ext uri="{0D108BD9-81ED-4DB2-BD59-A6C34878D82A}">
                    <a16:rowId xmlns:a16="http://schemas.microsoft.com/office/drawing/2014/main" val="2801876599"/>
                  </a:ext>
                </a:extLst>
              </a:tr>
              <a:tr h="362494">
                <a:tc>
                  <a:txBody>
                    <a:bodyPr/>
                    <a:lstStyle/>
                    <a:p>
                      <a:pPr algn="ctr"/>
                      <a:r>
                        <a:rPr lang="en-US" sz="1200" dirty="0"/>
                        <a:t>6pm – 7pm</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endParaRPr lang="en-NZ"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Y / N / X</a:t>
                      </a:r>
                    </a:p>
                  </a:txBody>
                  <a:tcPr/>
                </a:tc>
                <a:extLst>
                  <a:ext uri="{0D108BD9-81ED-4DB2-BD59-A6C34878D82A}">
                    <a16:rowId xmlns:a16="http://schemas.microsoft.com/office/drawing/2014/main" val="3582405292"/>
                  </a:ext>
                </a:extLst>
              </a:tr>
            </a:tbl>
          </a:graphicData>
        </a:graphic>
      </p:graphicFrame>
      <p:sp>
        <p:nvSpPr>
          <p:cNvPr id="9" name="TextBox 8">
            <a:extLst>
              <a:ext uri="{FF2B5EF4-FFF2-40B4-BE49-F238E27FC236}">
                <a16:creationId xmlns:a16="http://schemas.microsoft.com/office/drawing/2014/main" id="{0C6664FF-4B5F-4C25-805A-92BE2E90923E}"/>
              </a:ext>
            </a:extLst>
          </p:cNvPr>
          <p:cNvSpPr txBox="1"/>
          <p:nvPr/>
        </p:nvSpPr>
        <p:spPr>
          <a:xfrm>
            <a:off x="311259" y="488197"/>
            <a:ext cx="11112282" cy="369332"/>
          </a:xfrm>
          <a:prstGeom prst="rect">
            <a:avLst/>
          </a:prstGeom>
          <a:noFill/>
        </p:spPr>
        <p:txBody>
          <a:bodyPr wrap="square" rtlCol="0">
            <a:spAutoFit/>
          </a:bodyPr>
          <a:lstStyle/>
          <a:p>
            <a:r>
              <a:rPr lang="en-NZ" i="1" dirty="0"/>
              <a:t>Hourly presence/absence </a:t>
            </a:r>
            <a:r>
              <a:rPr lang="en-NZ" sz="1100" i="1" dirty="0"/>
              <a:t>For each hour, circle Y if you saw or heard a kea, N if you didn’t, or X if you weren’t surveying</a:t>
            </a:r>
            <a:r>
              <a:rPr lang="en-NZ" i="1" dirty="0"/>
              <a:t>.</a:t>
            </a:r>
            <a:endParaRPr lang="en-NZ" dirty="0"/>
          </a:p>
        </p:txBody>
      </p:sp>
      <p:sp>
        <p:nvSpPr>
          <p:cNvPr id="3" name="TextBox 2">
            <a:extLst>
              <a:ext uri="{FF2B5EF4-FFF2-40B4-BE49-F238E27FC236}">
                <a16:creationId xmlns:a16="http://schemas.microsoft.com/office/drawing/2014/main" id="{2A3E5CE5-4098-8C57-EE96-3FAC2B5756B4}"/>
              </a:ext>
            </a:extLst>
          </p:cNvPr>
          <p:cNvSpPr txBox="1"/>
          <p:nvPr/>
        </p:nvSpPr>
        <p:spPr>
          <a:xfrm>
            <a:off x="264920" y="789161"/>
            <a:ext cx="10596783" cy="523220"/>
          </a:xfrm>
          <a:prstGeom prst="rect">
            <a:avLst/>
          </a:prstGeom>
          <a:noFill/>
        </p:spPr>
        <p:txBody>
          <a:bodyPr wrap="square">
            <a:spAutoFit/>
          </a:bodyPr>
          <a:lstStyle/>
          <a:p>
            <a:r>
              <a:rPr lang="en-US" sz="1400" dirty="0"/>
              <a:t>One person per party record hourly presence or absence of kea. You can do this every day, or just on some days, but </a:t>
            </a:r>
            <a:r>
              <a:rPr lang="en-US" sz="1400"/>
              <a:t>you must decide </a:t>
            </a:r>
            <a:r>
              <a:rPr lang="en-US" sz="1400" dirty="0"/>
              <a:t>the night before if you are doing it the next day. Don’t decide to do it just because you’ve heard or seen a kea!</a:t>
            </a:r>
          </a:p>
        </p:txBody>
      </p:sp>
    </p:spTree>
    <p:extLst>
      <p:ext uri="{BB962C8B-B14F-4D97-AF65-F5344CB8AC3E}">
        <p14:creationId xmlns:p14="http://schemas.microsoft.com/office/powerpoint/2010/main" val="24645278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139</TotalTime>
  <Words>793</Words>
  <Application>Microsoft Office PowerPoint</Application>
  <PresentationFormat>Widescreen</PresentationFormat>
  <Paragraphs>150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Trebuchet MS</vt:lpstr>
      <vt:lpstr>Wingdings 3</vt:lpstr>
      <vt:lpstr>Facet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Kemp</dc:creator>
  <cp:lastModifiedBy>Melissa Reid</cp:lastModifiedBy>
  <cp:revision>11</cp:revision>
  <dcterms:created xsi:type="dcterms:W3CDTF">2021-12-07T22:52:26Z</dcterms:created>
  <dcterms:modified xsi:type="dcterms:W3CDTF">2023-02-19T22:05:08Z</dcterms:modified>
</cp:coreProperties>
</file>