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xml" ContentType="application/vnd.openxmlformats-officedocument.presentationml.tags+xml"/>
  <Override PartName="/docProps/app.xml" ContentType="application/vnd.openxmlformats-officedocument.extended-properties+xml"/>
  <Default Extension="wav" ContentType="audio/x-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84" r:id="rId1"/>
  </p:sldMasterIdLst>
  <p:notesMasterIdLst>
    <p:notesMasterId r:id="rId23"/>
  </p:notesMasterIdLst>
  <p:sldIdLst>
    <p:sldId id="257" r:id="rId2"/>
    <p:sldId id="258" r:id="rId3"/>
    <p:sldId id="280" r:id="rId4"/>
    <p:sldId id="259" r:id="rId5"/>
    <p:sldId id="289" r:id="rId6"/>
    <p:sldId id="275" r:id="rId7"/>
    <p:sldId id="281" r:id="rId8"/>
    <p:sldId id="282" r:id="rId9"/>
    <p:sldId id="271" r:id="rId10"/>
    <p:sldId id="260" r:id="rId11"/>
    <p:sldId id="261" r:id="rId12"/>
    <p:sldId id="262" r:id="rId13"/>
    <p:sldId id="284" r:id="rId14"/>
    <p:sldId id="286" r:id="rId15"/>
    <p:sldId id="264" r:id="rId16"/>
    <p:sldId id="287" r:id="rId17"/>
    <p:sldId id="288" r:id="rId18"/>
    <p:sldId id="270" r:id="rId19"/>
    <p:sldId id="268" r:id="rId20"/>
    <p:sldId id="273" r:id="rId21"/>
    <p:sldId id="266" r:id="rId22"/>
  </p:sldIdLst>
  <p:sldSz cx="9144000" cy="6858000" type="screen4x3"/>
  <p:notesSz cx="6858000" cy="9144000"/>
  <p:embeddedFontLst>
    <p:embeddedFont>
      <p:font typeface="Cambria" pitchFamily="18" charset="0"/>
      <p:regular r:id="rId24"/>
      <p:bold r:id="rId25"/>
      <p:italic r:id="rId26"/>
      <p:boldItalic r:id="rId27"/>
    </p:embeddedFont>
    <p:embeddedFont>
      <p:font typeface="Calibri" pitchFamily="34" charset="0"/>
      <p:regular r:id="rId28"/>
      <p:bold r:id="rId29"/>
      <p:italic r:id="rId30"/>
      <p:boldItalic r:id="rId31"/>
    </p:embeddedFont>
    <p:embeddedFont>
      <p:font typeface="Comic Sans MS" pitchFamily="66" charset="0"/>
      <p:regular r:id="rId32"/>
      <p:bold r:id="rId33"/>
    </p:embeddedFont>
    <p:embeddedFont>
      <p:font typeface="Century Gothic" pitchFamily="34" charset="0"/>
      <p:regular r:id="rId34"/>
      <p:bold r:id="rId35"/>
      <p:italic r:id="rId36"/>
      <p:boldItalic r:id="rId3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627" autoAdjust="0"/>
  </p:normalViewPr>
  <p:slideViewPr>
    <p:cSldViewPr snapToGrid="0" snapToObjects="1">
      <p:cViewPr varScale="1">
        <p:scale>
          <a:sx n="66" d="100"/>
          <a:sy n="66" d="100"/>
        </p:scale>
        <p:origin x="-165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FF4B4F-C074-B547-BC87-EDC46B435A8A}" type="datetimeFigureOut">
              <a:rPr lang="en-US" smtClean="0"/>
              <a:pPr/>
              <a:t>1/29/2016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8FB184-DE92-0642-9BB2-F861F1BAC064}" type="slidenum">
              <a:rPr lang="en-US" smtClean="0"/>
              <a:pPr/>
              <a:t>‹#›</a:t>
            </a:fld>
            <a:endParaRPr lang="en-US"/>
          </a:p>
        </p:txBody>
      </p:sp>
    </p:spTree>
    <p:extLst>
      <p:ext uri="{BB962C8B-B14F-4D97-AF65-F5344CB8AC3E}">
        <p14:creationId xmlns:p14="http://schemas.microsoft.com/office/powerpoint/2010/main" xmlns="" val="13518740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nzbirdsonline.org.nz/species/black-petre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smtClean="0">
                <a:solidFill>
                  <a:schemeClr val="tx1"/>
                </a:solidFill>
                <a:latin typeface="+mn-lt"/>
                <a:ea typeface="+mn-ea"/>
                <a:cs typeface="+mn-cs"/>
              </a:rPr>
              <a:t>This</a:t>
            </a:r>
            <a:r>
              <a:rPr lang="en-NZ" sz="1200" kern="1200" baseline="0" dirty="0" smtClean="0">
                <a:solidFill>
                  <a:schemeClr val="tx1"/>
                </a:solidFill>
                <a:latin typeface="+mn-lt"/>
                <a:ea typeface="+mn-ea"/>
                <a:cs typeface="+mn-cs"/>
              </a:rPr>
              <a:t> slideshow is about b</a:t>
            </a:r>
            <a:r>
              <a:rPr lang="en-NZ" sz="1200" kern="1200" dirty="0" smtClean="0">
                <a:solidFill>
                  <a:schemeClr val="tx1"/>
                </a:solidFill>
                <a:latin typeface="+mn-lt"/>
                <a:ea typeface="+mn-ea"/>
                <a:cs typeface="+mn-cs"/>
              </a:rPr>
              <a:t>lack petrels</a:t>
            </a:r>
            <a:r>
              <a:rPr lang="en-NZ" sz="1200" kern="1200" baseline="0" dirty="0" smtClean="0">
                <a:solidFill>
                  <a:schemeClr val="tx1"/>
                </a:solidFill>
                <a:latin typeface="+mn-lt"/>
                <a:ea typeface="+mn-ea"/>
                <a:cs typeface="+mn-cs"/>
              </a:rPr>
              <a:t> (</a:t>
            </a:r>
            <a:r>
              <a:rPr lang="en-NZ" sz="1200" kern="1200" dirty="0" err="1" smtClean="0">
                <a:solidFill>
                  <a:schemeClr val="tx1"/>
                </a:solidFill>
                <a:latin typeface="+mn-lt"/>
                <a:ea typeface="+mn-ea"/>
                <a:cs typeface="+mn-cs"/>
              </a:rPr>
              <a:t>Tāiko</a:t>
            </a:r>
            <a:r>
              <a:rPr lang="en-NZ" sz="1200" kern="1200" baseline="0" dirty="0" smtClean="0">
                <a:solidFill>
                  <a:schemeClr val="tx1"/>
                </a:solidFill>
                <a:latin typeface="+mn-lt"/>
                <a:ea typeface="+mn-ea"/>
                <a:cs typeface="+mn-cs"/>
              </a:rPr>
              <a:t> in Māori). They can also be called ‘Parkinson’s petrels’ after </a:t>
            </a:r>
            <a:r>
              <a:rPr lang="en-NZ" sz="1200" b="0" i="0" kern="1200" dirty="0" smtClean="0">
                <a:solidFill>
                  <a:schemeClr val="tx1"/>
                </a:solidFill>
                <a:effectLst/>
                <a:latin typeface="+mn-lt"/>
                <a:ea typeface="+mn-ea"/>
                <a:cs typeface="+mn-cs"/>
              </a:rPr>
              <a:t>Bank’s artist –(Sydney Parkinson)</a:t>
            </a:r>
            <a:endParaRPr lang="en-NZ" sz="1200" i="1"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NZ" sz="1200" b="0" i="0" kern="1200" dirty="0" smtClean="0">
                <a:solidFill>
                  <a:schemeClr val="tx1"/>
                </a:solidFill>
                <a:effectLst/>
                <a:latin typeface="+mn-lt"/>
                <a:ea typeface="+mn-ea"/>
                <a:cs typeface="+mn-cs"/>
              </a:rPr>
              <a:t>on Captain Cook’s first voyage</a:t>
            </a:r>
            <a:r>
              <a:rPr lang="en-NZ" sz="1200" b="0" i="0" kern="1200" baseline="0" dirty="0" smtClean="0">
                <a:solidFill>
                  <a:schemeClr val="tx1"/>
                </a:solidFill>
                <a:effectLst/>
                <a:latin typeface="+mn-lt"/>
                <a:ea typeface="+mn-ea"/>
                <a:cs typeface="+mn-cs"/>
              </a:rPr>
              <a:t> to NZ</a:t>
            </a:r>
            <a:r>
              <a:rPr lang="en-NZ" sz="1200" b="0" i="0" kern="1200" dirty="0" smtClean="0">
                <a:solidFill>
                  <a:schemeClr val="tx1"/>
                </a:solidFill>
                <a:effectLst/>
                <a:latin typeface="+mn-lt"/>
                <a:ea typeface="+mn-ea"/>
                <a:cs typeface="+mn-cs"/>
              </a:rPr>
              <a:t>, </a:t>
            </a:r>
            <a:r>
              <a:rPr lang="en-NZ" dirty="0" smtClean="0">
                <a:hlinkClick r:id="rId3"/>
              </a:rPr>
              <a:t>http://nzbirdsonline.org.nz/species/black-petrel#bird-sounds</a:t>
            </a:r>
            <a:endParaRPr lang="en-NZ" sz="1200" i="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FCBA76-F5F9-4862-8221-035BD1039254}" type="slidenum">
              <a:rPr lang="en-NZ" smtClean="0"/>
              <a:pPr/>
              <a:t>1</a:t>
            </a:fld>
            <a:endParaRPr lang="en-NZ"/>
          </a:p>
        </p:txBody>
      </p:sp>
    </p:spTree>
    <p:extLst>
      <p:ext uri="{BB962C8B-B14F-4D97-AF65-F5344CB8AC3E}">
        <p14:creationId xmlns:p14="http://schemas.microsoft.com/office/powerpoint/2010/main" xmlns="" val="3625585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smtClean="0">
                <a:solidFill>
                  <a:schemeClr val="tx1"/>
                </a:solidFill>
                <a:latin typeface="+mn-lt"/>
                <a:ea typeface="+mn-ea"/>
                <a:cs typeface="+mn-cs"/>
              </a:rPr>
              <a:t>Birds breed only in forested areas, so must crash through the canopy</a:t>
            </a:r>
            <a:r>
              <a:rPr lang="en-NZ" sz="1200" kern="1200" baseline="0" dirty="0" smtClean="0">
                <a:solidFill>
                  <a:schemeClr val="tx1"/>
                </a:solidFill>
                <a:latin typeface="+mn-lt"/>
                <a:ea typeface="+mn-ea"/>
                <a:cs typeface="+mn-cs"/>
              </a:rPr>
              <a:t> to locate their burrow and prepare it for breeding. </a:t>
            </a:r>
            <a:endParaRPr lang="en-NZ" dirty="0"/>
          </a:p>
        </p:txBody>
      </p:sp>
      <p:sp>
        <p:nvSpPr>
          <p:cNvPr id="4" name="Slide Number Placeholder 3"/>
          <p:cNvSpPr>
            <a:spLocks noGrp="1"/>
          </p:cNvSpPr>
          <p:nvPr>
            <p:ph type="sldNum" sz="quarter" idx="10"/>
          </p:nvPr>
        </p:nvSpPr>
        <p:spPr/>
        <p:txBody>
          <a:bodyPr/>
          <a:lstStyle/>
          <a:p>
            <a:fld id="{9FFCBA76-F5F9-4862-8221-035BD1039254}" type="slidenum">
              <a:rPr lang="en-NZ" smtClean="0"/>
              <a:pPr/>
              <a:t>10</a:t>
            </a:fld>
            <a:endParaRPr lang="en-NZ"/>
          </a:p>
        </p:txBody>
      </p:sp>
    </p:spTree>
    <p:extLst>
      <p:ext uri="{BB962C8B-B14F-4D97-AF65-F5344CB8AC3E}">
        <p14:creationId xmlns:p14="http://schemas.microsoft.com/office/powerpoint/2010/main" xmlns="" val="3646661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NZ" sz="1200" kern="1200" dirty="0" smtClean="0">
                <a:solidFill>
                  <a:schemeClr val="tx1"/>
                </a:solidFill>
                <a:latin typeface="+mn-lt"/>
                <a:ea typeface="+mn-ea"/>
                <a:cs typeface="+mn-cs"/>
              </a:rPr>
              <a:t>The birds make burrows in trees or in the forest</a:t>
            </a:r>
            <a:r>
              <a:rPr lang="en-NZ" sz="1200" kern="1200" baseline="0" dirty="0" smtClean="0">
                <a:solidFill>
                  <a:schemeClr val="tx1"/>
                </a:solidFill>
                <a:latin typeface="+mn-lt"/>
                <a:ea typeface="+mn-ea"/>
                <a:cs typeface="+mn-cs"/>
              </a:rPr>
              <a:t> floor. They use the burrows to lay their eggs and raise their chick. This is a real black petrel sound recorded in a breeding area. </a:t>
            </a:r>
          </a:p>
          <a:p>
            <a:endParaRPr lang="en-NZ" dirty="0"/>
          </a:p>
        </p:txBody>
      </p:sp>
      <p:sp>
        <p:nvSpPr>
          <p:cNvPr id="4" name="Slide Number Placeholder 3"/>
          <p:cNvSpPr>
            <a:spLocks noGrp="1"/>
          </p:cNvSpPr>
          <p:nvPr>
            <p:ph type="sldNum" sz="quarter" idx="10"/>
          </p:nvPr>
        </p:nvSpPr>
        <p:spPr/>
        <p:txBody>
          <a:bodyPr/>
          <a:lstStyle/>
          <a:p>
            <a:fld id="{9FFCBA76-F5F9-4862-8221-035BD1039254}" type="slidenum">
              <a:rPr lang="en-NZ" smtClean="0"/>
              <a:pPr/>
              <a:t>11</a:t>
            </a:fld>
            <a:endParaRPr lang="en-NZ"/>
          </a:p>
        </p:txBody>
      </p:sp>
    </p:spTree>
    <p:extLst>
      <p:ext uri="{BB962C8B-B14F-4D97-AF65-F5344CB8AC3E}">
        <p14:creationId xmlns:p14="http://schemas.microsoft.com/office/powerpoint/2010/main" xmlns="" val="1215180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NZ" sz="1200" kern="1200" dirty="0" smtClean="0">
                <a:solidFill>
                  <a:schemeClr val="tx1"/>
                </a:solidFill>
                <a:latin typeface="+mn-lt"/>
                <a:ea typeface="+mn-ea"/>
                <a:cs typeface="+mn-cs"/>
              </a:rPr>
              <a:t>The egg is incubated by both parents, and may sit by</a:t>
            </a:r>
            <a:r>
              <a:rPr lang="en-NZ" sz="1200" kern="1200" baseline="0" dirty="0" smtClean="0">
                <a:solidFill>
                  <a:schemeClr val="tx1"/>
                </a:solidFill>
                <a:latin typeface="+mn-lt"/>
                <a:ea typeface="+mn-ea"/>
                <a:cs typeface="+mn-cs"/>
              </a:rPr>
              <a:t> itself </a:t>
            </a:r>
            <a:r>
              <a:rPr lang="en-NZ" sz="1200" kern="1200" dirty="0" smtClean="0">
                <a:solidFill>
                  <a:schemeClr val="tx1"/>
                </a:solidFill>
                <a:latin typeface="+mn-lt"/>
                <a:ea typeface="+mn-ea"/>
                <a:cs typeface="+mn-cs"/>
              </a:rPr>
              <a:t>for several days yet still remain alive</a:t>
            </a:r>
            <a:r>
              <a:rPr lang="en-NZ" sz="1200" kern="1200" baseline="0" dirty="0" smtClean="0">
                <a:solidFill>
                  <a:schemeClr val="tx1"/>
                </a:solidFill>
                <a:latin typeface="+mn-lt"/>
                <a:ea typeface="+mn-ea"/>
                <a:cs typeface="+mn-cs"/>
              </a:rPr>
              <a:t> </a:t>
            </a:r>
            <a:r>
              <a:rPr lang="en-NZ" sz="1200" kern="1200" dirty="0" smtClean="0">
                <a:solidFill>
                  <a:schemeClr val="tx1"/>
                </a:solidFill>
                <a:latin typeface="+mn-lt"/>
                <a:ea typeface="+mn-ea"/>
                <a:cs typeface="+mn-cs"/>
              </a:rPr>
              <a:t>during the first few weeks. Chicks hatch after 2 months-in late January -February. </a:t>
            </a:r>
          </a:p>
          <a:p>
            <a:endParaRPr lang="en-NZ"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58FB184-DE92-0642-9BB2-F861F1BAC064}" type="slidenum">
              <a:rPr lang="en-US" smtClean="0"/>
              <a:pPr/>
              <a:t>12</a:t>
            </a:fld>
            <a:endParaRPr lang="en-US"/>
          </a:p>
        </p:txBody>
      </p:sp>
    </p:spTree>
    <p:extLst>
      <p:ext uri="{BB962C8B-B14F-4D97-AF65-F5344CB8AC3E}">
        <p14:creationId xmlns:p14="http://schemas.microsoft.com/office/powerpoint/2010/main" xmlns="" val="591069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smtClean="0">
                <a:solidFill>
                  <a:schemeClr val="tx1"/>
                </a:solidFill>
                <a:latin typeface="+mn-lt"/>
                <a:ea typeface="+mn-ea"/>
                <a:cs typeface="+mn-cs"/>
              </a:rPr>
              <a:t>A petrel chick! A parent stays with the chick for the first</a:t>
            </a:r>
            <a:r>
              <a:rPr lang="en-NZ" sz="1200" kern="1200" baseline="0" dirty="0" smtClean="0">
                <a:solidFill>
                  <a:schemeClr val="tx1"/>
                </a:solidFill>
                <a:latin typeface="+mn-lt"/>
                <a:ea typeface="+mn-ea"/>
                <a:cs typeface="+mn-cs"/>
              </a:rPr>
              <a:t> week, then the chick may be left while parents are off finding food. </a:t>
            </a:r>
            <a:endParaRPr lang="en-NZ" dirty="0"/>
          </a:p>
        </p:txBody>
      </p:sp>
      <p:sp>
        <p:nvSpPr>
          <p:cNvPr id="4" name="Slide Number Placeholder 3"/>
          <p:cNvSpPr>
            <a:spLocks noGrp="1"/>
          </p:cNvSpPr>
          <p:nvPr>
            <p:ph type="sldNum" sz="quarter" idx="10"/>
          </p:nvPr>
        </p:nvSpPr>
        <p:spPr/>
        <p:txBody>
          <a:bodyPr/>
          <a:lstStyle/>
          <a:p>
            <a:fld id="{658FB184-DE92-0642-9BB2-F861F1BAC064}" type="slidenum">
              <a:rPr lang="en-US" smtClean="0"/>
              <a:pPr/>
              <a:t>13</a:t>
            </a:fld>
            <a:endParaRPr lang="en-US"/>
          </a:p>
        </p:txBody>
      </p:sp>
    </p:spTree>
    <p:extLst>
      <p:ext uri="{BB962C8B-B14F-4D97-AF65-F5344CB8AC3E}">
        <p14:creationId xmlns:p14="http://schemas.microsoft.com/office/powerpoint/2010/main" xmlns="" val="2201555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658FB184-DE92-0642-9BB2-F861F1BAC064}" type="slidenum">
              <a:rPr lang="en-US" smtClean="0"/>
              <a:pPr/>
              <a:t>14</a:t>
            </a:fld>
            <a:endParaRPr lang="en-US"/>
          </a:p>
        </p:txBody>
      </p:sp>
    </p:spTree>
    <p:extLst>
      <p:ext uri="{BB962C8B-B14F-4D97-AF65-F5344CB8AC3E}">
        <p14:creationId xmlns:p14="http://schemas.microsoft.com/office/powerpoint/2010/main" xmlns="" val="2201555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i="0" dirty="0"/>
          </a:p>
        </p:txBody>
      </p:sp>
      <p:sp>
        <p:nvSpPr>
          <p:cNvPr id="4" name="Slide Number Placeholder 3"/>
          <p:cNvSpPr>
            <a:spLocks noGrp="1"/>
          </p:cNvSpPr>
          <p:nvPr>
            <p:ph type="sldNum" sz="quarter" idx="10"/>
          </p:nvPr>
        </p:nvSpPr>
        <p:spPr/>
        <p:txBody>
          <a:bodyPr/>
          <a:lstStyle/>
          <a:p>
            <a:fld id="{9FFCBA76-F5F9-4862-8221-035BD1039254}" type="slidenum">
              <a:rPr lang="en-NZ" smtClean="0"/>
              <a:pPr/>
              <a:t>15</a:t>
            </a:fld>
            <a:endParaRPr lang="en-NZ"/>
          </a:p>
        </p:txBody>
      </p:sp>
    </p:spTree>
    <p:extLst>
      <p:ext uri="{BB962C8B-B14F-4D97-AF65-F5344CB8AC3E}">
        <p14:creationId xmlns:p14="http://schemas.microsoft.com/office/powerpoint/2010/main" xmlns="" val="3359986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NZ" sz="1200" kern="1200" dirty="0" smtClean="0">
                <a:solidFill>
                  <a:schemeClr val="tx1"/>
                </a:solidFill>
                <a:latin typeface="+mn-lt"/>
                <a:ea typeface="+mn-ea"/>
                <a:cs typeface="+mn-cs"/>
              </a:rPr>
              <a:t>This is the sight and sound you are likely to have heard along much of NZ’s coastline about 800 years ago. Gannets, penguins, shags, petrels, albatrosses, terns and </a:t>
            </a:r>
            <a:r>
              <a:rPr lang="en-NZ" sz="1200" kern="1200" dirty="0" err="1" smtClean="0">
                <a:solidFill>
                  <a:schemeClr val="tx1"/>
                </a:solidFill>
                <a:latin typeface="+mn-lt"/>
                <a:ea typeface="+mn-ea"/>
                <a:cs typeface="+mn-cs"/>
              </a:rPr>
              <a:t>skua</a:t>
            </a:r>
            <a:r>
              <a:rPr lang="en-NZ" sz="1200" kern="1200" dirty="0" smtClean="0">
                <a:solidFill>
                  <a:schemeClr val="tx1"/>
                </a:solidFill>
                <a:latin typeface="+mn-lt"/>
                <a:ea typeface="+mn-ea"/>
                <a:cs typeface="+mn-cs"/>
              </a:rPr>
              <a:t> were</a:t>
            </a:r>
            <a:r>
              <a:rPr lang="en-NZ" sz="1200" kern="1200" baseline="0" dirty="0" smtClean="0">
                <a:solidFill>
                  <a:schemeClr val="tx1"/>
                </a:solidFill>
                <a:latin typeface="+mn-lt"/>
                <a:ea typeface="+mn-ea"/>
                <a:cs typeface="+mn-cs"/>
              </a:rPr>
              <a:t> common</a:t>
            </a:r>
            <a:r>
              <a:rPr lang="en-NZ" sz="1200" kern="1200" dirty="0" smtClean="0">
                <a:solidFill>
                  <a:schemeClr val="tx1"/>
                </a:solidFill>
                <a:latin typeface="+mn-lt"/>
                <a:ea typeface="+mn-ea"/>
                <a:cs typeface="+mn-cs"/>
              </a:rPr>
              <a:t>…</a:t>
            </a:r>
          </a:p>
          <a:p>
            <a:r>
              <a:rPr lang="en-NZ" dirty="0" smtClean="0"/>
              <a:t>Black petrels</a:t>
            </a:r>
            <a:r>
              <a:rPr lang="en-NZ" baseline="0" dirty="0" smtClean="0"/>
              <a:t> could be found throughout the North Island and in parts of the top of the South Island. </a:t>
            </a:r>
            <a:endParaRPr lang="en-NZ" dirty="0"/>
          </a:p>
        </p:txBody>
      </p:sp>
      <p:sp>
        <p:nvSpPr>
          <p:cNvPr id="4" name="Slide Number Placeholder 3"/>
          <p:cNvSpPr>
            <a:spLocks noGrp="1"/>
          </p:cNvSpPr>
          <p:nvPr>
            <p:ph type="sldNum" sz="quarter" idx="10"/>
          </p:nvPr>
        </p:nvSpPr>
        <p:spPr/>
        <p:txBody>
          <a:bodyPr/>
          <a:lstStyle/>
          <a:p>
            <a:fld id="{9FFCBA76-F5F9-4862-8221-035BD1039254}" type="slidenum">
              <a:rPr lang="en-NZ" smtClean="0"/>
              <a:pPr/>
              <a:t>16</a:t>
            </a:fld>
            <a:endParaRPr lang="en-NZ"/>
          </a:p>
        </p:txBody>
      </p:sp>
    </p:spTree>
    <p:extLst>
      <p:ext uri="{BB962C8B-B14F-4D97-AF65-F5344CB8AC3E}">
        <p14:creationId xmlns:p14="http://schemas.microsoft.com/office/powerpoint/2010/main" xmlns="" val="4069984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NZ" sz="1200" kern="1200" dirty="0" smtClean="0">
                <a:solidFill>
                  <a:schemeClr val="tx1"/>
                </a:solidFill>
                <a:latin typeface="+mn-lt"/>
                <a:ea typeface="+mn-ea"/>
                <a:cs typeface="+mn-cs"/>
              </a:rPr>
              <a:t>Now, the only known breeding locations for black petrels are Great Barrier Island on </a:t>
            </a:r>
            <a:r>
              <a:rPr lang="en-NZ" sz="1200" kern="1200" dirty="0" err="1" smtClean="0">
                <a:solidFill>
                  <a:schemeClr val="tx1"/>
                </a:solidFill>
                <a:latin typeface="+mn-lt"/>
                <a:ea typeface="+mn-ea"/>
                <a:cs typeface="+mn-cs"/>
              </a:rPr>
              <a:t>Hirakimata</a:t>
            </a:r>
            <a:r>
              <a:rPr lang="en-NZ" sz="1200" kern="1200" dirty="0" smtClean="0">
                <a:solidFill>
                  <a:schemeClr val="tx1"/>
                </a:solidFill>
                <a:latin typeface="+mn-lt"/>
                <a:ea typeface="+mn-ea"/>
                <a:cs typeface="+mn-cs"/>
              </a:rPr>
              <a:t> – the stronghold with 1500 pairs, and a few</a:t>
            </a:r>
            <a:r>
              <a:rPr lang="en-NZ" sz="1200" kern="1200" baseline="0" dirty="0" smtClean="0">
                <a:solidFill>
                  <a:schemeClr val="tx1"/>
                </a:solidFill>
                <a:latin typeface="+mn-lt"/>
                <a:ea typeface="+mn-ea"/>
                <a:cs typeface="+mn-cs"/>
              </a:rPr>
              <a:t> other locations in Great </a:t>
            </a:r>
            <a:r>
              <a:rPr lang="en-NZ" sz="1200" kern="1200" baseline="0" smtClean="0">
                <a:solidFill>
                  <a:schemeClr val="tx1"/>
                </a:solidFill>
                <a:latin typeface="+mn-lt"/>
                <a:ea typeface="+mn-ea"/>
                <a:cs typeface="+mn-cs"/>
              </a:rPr>
              <a:t>Barrier Island</a:t>
            </a:r>
            <a:r>
              <a:rPr lang="en-NZ" sz="1200" kern="1200" smtClean="0">
                <a:solidFill>
                  <a:schemeClr val="tx1"/>
                </a:solidFill>
                <a:latin typeface="+mn-lt"/>
                <a:ea typeface="+mn-ea"/>
                <a:cs typeface="+mn-cs"/>
              </a:rPr>
              <a:t>, </a:t>
            </a:r>
            <a:r>
              <a:rPr lang="en-NZ" sz="1200" kern="1200" dirty="0" smtClean="0">
                <a:solidFill>
                  <a:schemeClr val="tx1"/>
                </a:solidFill>
                <a:latin typeface="+mn-lt"/>
                <a:ea typeface="+mn-ea"/>
                <a:cs typeface="+mn-cs"/>
              </a:rPr>
              <a:t>and Little Barrier Island with an estimated 250 birds</a:t>
            </a:r>
          </a:p>
          <a:p>
            <a:r>
              <a:rPr lang="en-NZ" sz="1200" kern="1200" dirty="0" smtClean="0">
                <a:solidFill>
                  <a:schemeClr val="tx1"/>
                </a:solidFill>
                <a:latin typeface="+mn-lt"/>
                <a:ea typeface="+mn-ea"/>
                <a:cs typeface="+mn-cs"/>
              </a:rPr>
              <a:t>The global population is estimated at 10-15000 birds including 6000 juveniles at sea.</a:t>
            </a:r>
          </a:p>
          <a:p>
            <a:r>
              <a:rPr lang="en-NZ" sz="1200" kern="1200" dirty="0" smtClean="0">
                <a:solidFill>
                  <a:schemeClr val="tx1"/>
                </a:solidFill>
                <a:latin typeface="+mn-lt"/>
                <a:ea typeface="+mn-ea"/>
                <a:cs typeface="+mn-cs"/>
              </a:rPr>
              <a:t>They are a</a:t>
            </a:r>
            <a:r>
              <a:rPr lang="en-NZ" sz="1200" kern="1200" baseline="0" dirty="0" smtClean="0">
                <a:solidFill>
                  <a:schemeClr val="tx1"/>
                </a:solidFill>
                <a:latin typeface="+mn-lt"/>
                <a:ea typeface="+mn-ea"/>
                <a:cs typeface="+mn-cs"/>
              </a:rPr>
              <a:t> threatened species that is listed as Vulnerable internationally.</a:t>
            </a:r>
            <a:endParaRPr lang="en-NZ" sz="1200" kern="1200" dirty="0" smtClean="0">
              <a:solidFill>
                <a:schemeClr val="tx1"/>
              </a:solidFill>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9FFCBA76-F5F9-4862-8221-035BD1039254}" type="slidenum">
              <a:rPr lang="en-NZ" smtClean="0"/>
              <a:pPr/>
              <a:t>17</a:t>
            </a:fld>
            <a:endParaRPr lang="en-NZ"/>
          </a:p>
        </p:txBody>
      </p:sp>
    </p:spTree>
    <p:extLst>
      <p:ext uri="{BB962C8B-B14F-4D97-AF65-F5344CB8AC3E}">
        <p14:creationId xmlns:p14="http://schemas.microsoft.com/office/powerpoint/2010/main" xmlns="" val="3892450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i="0" dirty="0" smtClean="0"/>
              <a:t>Encourage</a:t>
            </a:r>
            <a:r>
              <a:rPr lang="en-NZ" i="0" baseline="0" dirty="0" smtClean="0"/>
              <a:t> students to discuss or record their learning from this activity </a:t>
            </a:r>
            <a:endParaRPr lang="en-NZ" i="0" dirty="0"/>
          </a:p>
        </p:txBody>
      </p:sp>
      <p:sp>
        <p:nvSpPr>
          <p:cNvPr id="4" name="Slide Number Placeholder 3"/>
          <p:cNvSpPr>
            <a:spLocks noGrp="1"/>
          </p:cNvSpPr>
          <p:nvPr>
            <p:ph type="sldNum" sz="quarter" idx="10"/>
          </p:nvPr>
        </p:nvSpPr>
        <p:spPr/>
        <p:txBody>
          <a:bodyPr/>
          <a:lstStyle/>
          <a:p>
            <a:fld id="{9FFCBA76-F5F9-4862-8221-035BD1039254}" type="slidenum">
              <a:rPr lang="en-NZ" smtClean="0"/>
              <a:pPr/>
              <a:t>18</a:t>
            </a:fld>
            <a:endParaRPr lang="en-NZ"/>
          </a:p>
        </p:txBody>
      </p:sp>
    </p:spTree>
    <p:extLst>
      <p:ext uri="{BB962C8B-B14F-4D97-AF65-F5344CB8AC3E}">
        <p14:creationId xmlns:p14="http://schemas.microsoft.com/office/powerpoint/2010/main" xmlns="" val="1760580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Two different video clips</a:t>
            </a:r>
            <a:endParaRPr lang="en-NZ" dirty="0" smtClean="0"/>
          </a:p>
          <a:p>
            <a:endParaRPr lang="en-NZ" dirty="0" smtClean="0"/>
          </a:p>
          <a:p>
            <a:pPr>
              <a:buFont typeface="Arial" pitchFamily="34" charset="0"/>
              <a:buChar char="•"/>
            </a:pPr>
            <a:r>
              <a:rPr lang="en-NZ" dirty="0" smtClean="0"/>
              <a:t>Meet the locals video – click to play and link with website</a:t>
            </a:r>
          </a:p>
          <a:p>
            <a:pPr>
              <a:buFont typeface="Arial" pitchFamily="34" charset="0"/>
              <a:buChar char="•"/>
            </a:pPr>
            <a:endParaRPr lang="en-US" dirty="0" smtClean="0"/>
          </a:p>
          <a:p>
            <a:pPr>
              <a:buFont typeface="Arial" pitchFamily="34" charset="0"/>
              <a:buChar char="•"/>
            </a:pPr>
            <a:r>
              <a:rPr lang="en-US" dirty="0" smtClean="0"/>
              <a:t>Black</a:t>
            </a:r>
            <a:r>
              <a:rPr lang="en-US" baseline="0" dirty="0" smtClean="0"/>
              <a:t> Petrels of Great Barrier Island – you tube clip produced for advocacy work by a volunteer film producer. – click to play and link with website</a:t>
            </a:r>
            <a:endParaRPr lang="en-NZ" dirty="0"/>
          </a:p>
        </p:txBody>
      </p:sp>
      <p:sp>
        <p:nvSpPr>
          <p:cNvPr id="4" name="Slide Number Placeholder 3"/>
          <p:cNvSpPr>
            <a:spLocks noGrp="1"/>
          </p:cNvSpPr>
          <p:nvPr>
            <p:ph type="sldNum" sz="quarter" idx="10"/>
          </p:nvPr>
        </p:nvSpPr>
        <p:spPr/>
        <p:txBody>
          <a:bodyPr/>
          <a:lstStyle/>
          <a:p>
            <a:fld id="{9FFCBA76-F5F9-4862-8221-035BD1039254}" type="slidenum">
              <a:rPr lang="en-NZ" smtClean="0"/>
              <a:pPr/>
              <a:t>19</a:t>
            </a:fld>
            <a:endParaRPr lang="en-NZ"/>
          </a:p>
        </p:txBody>
      </p:sp>
    </p:spTree>
    <p:extLst>
      <p:ext uri="{BB962C8B-B14F-4D97-AF65-F5344CB8AC3E}">
        <p14:creationId xmlns:p14="http://schemas.microsoft.com/office/powerpoint/2010/main" xmlns="" val="2191255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i="1" dirty="0" smtClean="0"/>
              <a:t>Discuss what students already know about this bird. Share any experiences of </a:t>
            </a:r>
            <a:r>
              <a:rPr lang="en-NZ" i="1" baseline="0" dirty="0" smtClean="0"/>
              <a:t>Black Petrel/ </a:t>
            </a:r>
            <a:r>
              <a:rPr lang="en-NZ" i="1" baseline="0" dirty="0" err="1" smtClean="0"/>
              <a:t>Tāiko</a:t>
            </a:r>
            <a:r>
              <a:rPr lang="en-NZ" i="1" baseline="0" dirty="0" smtClean="0"/>
              <a:t>. </a:t>
            </a:r>
            <a:endParaRPr lang="en-NZ" i="1" dirty="0"/>
          </a:p>
        </p:txBody>
      </p:sp>
      <p:sp>
        <p:nvSpPr>
          <p:cNvPr id="4" name="Slide Number Placeholder 3"/>
          <p:cNvSpPr>
            <a:spLocks noGrp="1"/>
          </p:cNvSpPr>
          <p:nvPr>
            <p:ph type="sldNum" sz="quarter" idx="10"/>
          </p:nvPr>
        </p:nvSpPr>
        <p:spPr/>
        <p:txBody>
          <a:bodyPr/>
          <a:lstStyle/>
          <a:p>
            <a:fld id="{9FFCBA76-F5F9-4862-8221-035BD1039254}" type="slidenum">
              <a:rPr lang="en-NZ" smtClean="0"/>
              <a:pPr/>
              <a:t>2</a:t>
            </a:fld>
            <a:endParaRPr lang="en-NZ"/>
          </a:p>
        </p:txBody>
      </p:sp>
    </p:spTree>
    <p:extLst>
      <p:ext uri="{BB962C8B-B14F-4D97-AF65-F5344CB8AC3E}">
        <p14:creationId xmlns:p14="http://schemas.microsoft.com/office/powerpoint/2010/main" xmlns="" val="294768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i="0" dirty="0" smtClean="0"/>
              <a:t>Adults are specially adapted to live at sea. What</a:t>
            </a:r>
            <a:r>
              <a:rPr lang="en-NZ" i="1" dirty="0" smtClean="0"/>
              <a:t> special</a:t>
            </a:r>
            <a:r>
              <a:rPr lang="en-NZ" i="1" baseline="0" dirty="0" smtClean="0"/>
              <a:t> features a do these birds have to live the way they do? Consider how they feed, what they eat and drink, where they spend most of their time, how they keep waterproof and warm, and where they travel to). Examine taxidermy specimen and bones. Allow students to measure the length of wings and the birds body.</a:t>
            </a:r>
          </a:p>
          <a:p>
            <a:r>
              <a:rPr lang="en-NZ" i="0" dirty="0" smtClean="0"/>
              <a:t>Petrels have;</a:t>
            </a:r>
          </a:p>
          <a:p>
            <a:r>
              <a:rPr lang="en-NZ" i="0" dirty="0" smtClean="0"/>
              <a:t>Short</a:t>
            </a:r>
            <a:r>
              <a:rPr lang="en-NZ" i="0" baseline="0" dirty="0" smtClean="0"/>
              <a:t> legs and webbed feet – act like oars and paddles to move them efficiently through water</a:t>
            </a:r>
          </a:p>
          <a:p>
            <a:r>
              <a:rPr lang="en-NZ" i="0" baseline="0" dirty="0" smtClean="0"/>
              <a:t>Strong sharp beak for catching prey</a:t>
            </a:r>
          </a:p>
          <a:p>
            <a:r>
              <a:rPr lang="en-NZ" i="0" baseline="0" dirty="0" smtClean="0"/>
              <a:t>Long wings relative to their body length – optimise flying long distances</a:t>
            </a:r>
          </a:p>
          <a:p>
            <a:r>
              <a:rPr lang="en-NZ" i="0" baseline="0" dirty="0" smtClean="0"/>
              <a:t>Light yet strong bones – minimise weight, yet be able to withstand diving pressures</a:t>
            </a:r>
          </a:p>
          <a:p>
            <a:r>
              <a:rPr lang="en-NZ" i="0" baseline="0" dirty="0" smtClean="0"/>
              <a:t>Tube nose – petrels only drink salt water, so must concentrate the salt, then sneeze it out through their tubular nose holes. Other seabirds have salt glands above the eye sockets to remove salt.</a:t>
            </a:r>
          </a:p>
          <a:p>
            <a:r>
              <a:rPr lang="en-NZ" i="0" baseline="0" dirty="0" smtClean="0"/>
              <a:t>Waterproof feathers – The preen gland provides waterproofing for feathers.</a:t>
            </a:r>
          </a:p>
          <a:p>
            <a:r>
              <a:rPr lang="en-NZ" i="0" baseline="0" dirty="0" smtClean="0"/>
              <a:t>Layered feathers – to stay warm</a:t>
            </a:r>
          </a:p>
          <a:p>
            <a:r>
              <a:rPr lang="en-NZ" i="0" baseline="0" dirty="0" smtClean="0"/>
              <a:t>Dark colouration – feeding at night</a:t>
            </a:r>
          </a:p>
          <a:p>
            <a:r>
              <a:rPr lang="en-NZ" i="0" baseline="0" dirty="0" smtClean="0"/>
              <a:t>Good sense of smell and sight – to catch prey and sense danger  </a:t>
            </a:r>
          </a:p>
        </p:txBody>
      </p:sp>
      <p:sp>
        <p:nvSpPr>
          <p:cNvPr id="4" name="Slide Number Placeholder 3"/>
          <p:cNvSpPr>
            <a:spLocks noGrp="1"/>
          </p:cNvSpPr>
          <p:nvPr>
            <p:ph type="sldNum" sz="quarter" idx="10"/>
          </p:nvPr>
        </p:nvSpPr>
        <p:spPr/>
        <p:txBody>
          <a:bodyPr/>
          <a:lstStyle/>
          <a:p>
            <a:fld id="{658FB184-DE92-0642-9BB2-F861F1BAC064}" type="slidenum">
              <a:rPr lang="en-US" smtClean="0"/>
              <a:pPr/>
              <a:t>20</a:t>
            </a:fld>
            <a:endParaRPr lang="en-US"/>
          </a:p>
        </p:txBody>
      </p:sp>
    </p:spTree>
    <p:extLst>
      <p:ext uri="{BB962C8B-B14F-4D97-AF65-F5344CB8AC3E}">
        <p14:creationId xmlns:p14="http://schemas.microsoft.com/office/powerpoint/2010/main" xmlns="" val="2057602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 Short legs and webbed feet – act like oars and paddles to move them efficiently through water.</a:t>
            </a:r>
          </a:p>
          <a:p>
            <a:r>
              <a:rPr lang="en-NZ" dirty="0" smtClean="0"/>
              <a:t>• Strong sharp beak – for catching prey.</a:t>
            </a:r>
          </a:p>
          <a:p>
            <a:r>
              <a:rPr lang="en-NZ" dirty="0" smtClean="0"/>
              <a:t>• Long wings relative to their body length – optimise flying long distances.</a:t>
            </a:r>
          </a:p>
          <a:p>
            <a:r>
              <a:rPr lang="en-NZ" dirty="0" smtClean="0"/>
              <a:t>• Light yet strong bones – minimise weight, yet enable them to withstand diving pressures of up to 27 m depth.</a:t>
            </a:r>
          </a:p>
          <a:p>
            <a:r>
              <a:rPr lang="en-NZ" dirty="0" smtClean="0"/>
              <a:t>• Tube nose – petrels only drink salt water, so must concentrate the salt, then sneeze it out through their tubular nose holes (other seabirds have salt glands above the eye sockets to remove salt).</a:t>
            </a:r>
          </a:p>
          <a:p>
            <a:r>
              <a:rPr lang="en-NZ" dirty="0" smtClean="0"/>
              <a:t>• Excellent sense of smell (olfactory sense) and sight – to locate colony</a:t>
            </a:r>
          </a:p>
          <a:p>
            <a:r>
              <a:rPr lang="en-NZ" dirty="0" smtClean="0"/>
              <a:t>and burrow location, catch prey and sense danger.</a:t>
            </a:r>
          </a:p>
          <a:p>
            <a:r>
              <a:rPr lang="en-NZ" dirty="0" smtClean="0"/>
              <a:t>• Waterproof feathers – the preen gland provides waterproofing for feathers.</a:t>
            </a:r>
          </a:p>
          <a:p>
            <a:r>
              <a:rPr lang="en-NZ" dirty="0" smtClean="0"/>
              <a:t>• Layered feathers – to stay warm.</a:t>
            </a:r>
          </a:p>
          <a:p>
            <a:pPr marL="171450" indent="-171450">
              <a:buFont typeface="Arial" pitchFamily="34" charset="0"/>
              <a:buChar char="•"/>
            </a:pPr>
            <a:r>
              <a:rPr lang="en-NZ" dirty="0" smtClean="0"/>
              <a:t>Dark colouration – for camouflaged feeding at night.</a:t>
            </a:r>
          </a:p>
          <a:p>
            <a:r>
              <a:rPr lang="en-NZ" dirty="0" smtClean="0"/>
              <a:t>• Navigation – internal ‘compass’ to provide navigation.</a:t>
            </a:r>
            <a:endParaRPr lang="en-NZ" dirty="0"/>
          </a:p>
        </p:txBody>
      </p:sp>
      <p:sp>
        <p:nvSpPr>
          <p:cNvPr id="4" name="Slide Number Placeholder 3"/>
          <p:cNvSpPr>
            <a:spLocks noGrp="1"/>
          </p:cNvSpPr>
          <p:nvPr>
            <p:ph type="sldNum" sz="quarter" idx="10"/>
          </p:nvPr>
        </p:nvSpPr>
        <p:spPr/>
        <p:txBody>
          <a:bodyPr/>
          <a:lstStyle/>
          <a:p>
            <a:fld id="{9FFCBA76-F5F9-4862-8221-035BD1039254}" type="slidenum">
              <a:rPr lang="en-NZ" smtClean="0"/>
              <a:pPr/>
              <a:t>21</a:t>
            </a:fld>
            <a:endParaRPr lang="en-NZ"/>
          </a:p>
        </p:txBody>
      </p:sp>
    </p:spTree>
    <p:extLst>
      <p:ext uri="{BB962C8B-B14F-4D97-AF65-F5344CB8AC3E}">
        <p14:creationId xmlns:p14="http://schemas.microsoft.com/office/powerpoint/2010/main" xmlns="" val="1968130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Black petrels are</a:t>
            </a:r>
            <a:r>
              <a:rPr lang="en-NZ" baseline="0" dirty="0" smtClean="0"/>
              <a:t> one of our </a:t>
            </a:r>
            <a:r>
              <a:rPr lang="en-NZ" baseline="0" dirty="0" err="1" smtClean="0"/>
              <a:t>taonga</a:t>
            </a:r>
            <a:r>
              <a:rPr lang="en-NZ" baseline="0" dirty="0" smtClean="0"/>
              <a:t> (treasures) of the Hauraki Gulf. They are one of the most threatened seabird species and now only breed on two offshore islands in Northern NZ </a:t>
            </a:r>
            <a:endParaRPr lang="en-NZ" dirty="0"/>
          </a:p>
        </p:txBody>
      </p:sp>
      <p:sp>
        <p:nvSpPr>
          <p:cNvPr id="4" name="Slide Number Placeholder 3"/>
          <p:cNvSpPr>
            <a:spLocks noGrp="1"/>
          </p:cNvSpPr>
          <p:nvPr>
            <p:ph type="sldNum" sz="quarter" idx="10"/>
          </p:nvPr>
        </p:nvSpPr>
        <p:spPr/>
        <p:txBody>
          <a:bodyPr/>
          <a:lstStyle/>
          <a:p>
            <a:fld id="{658FB184-DE92-0642-9BB2-F861F1BAC064}" type="slidenum">
              <a:rPr lang="en-US" smtClean="0"/>
              <a:pPr/>
              <a:t>3</a:t>
            </a:fld>
            <a:endParaRPr lang="en-US"/>
          </a:p>
        </p:txBody>
      </p:sp>
    </p:spTree>
    <p:extLst>
      <p:ext uri="{BB962C8B-B14F-4D97-AF65-F5344CB8AC3E}">
        <p14:creationId xmlns:p14="http://schemas.microsoft.com/office/powerpoint/2010/main" xmlns="" val="2864398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NZ" sz="1200" kern="1200" dirty="0" smtClean="0">
                <a:solidFill>
                  <a:schemeClr val="tx1"/>
                </a:solidFill>
                <a:latin typeface="+mn-lt"/>
                <a:ea typeface="+mn-ea"/>
                <a:cs typeface="+mn-cs"/>
              </a:rPr>
              <a:t>Seabirds</a:t>
            </a:r>
            <a:r>
              <a:rPr lang="en-NZ" sz="1200" kern="1200" baseline="0" dirty="0" smtClean="0">
                <a:solidFill>
                  <a:schemeClr val="tx1"/>
                </a:solidFill>
                <a:latin typeface="+mn-lt"/>
                <a:ea typeface="+mn-ea"/>
                <a:cs typeface="+mn-cs"/>
              </a:rPr>
              <a:t> like the black petrels/ </a:t>
            </a:r>
            <a:r>
              <a:rPr lang="en-NZ" sz="1200" kern="1200" dirty="0" smtClean="0">
                <a:solidFill>
                  <a:schemeClr val="tx1"/>
                </a:solidFill>
                <a:latin typeface="+mn-lt"/>
                <a:ea typeface="+mn-ea"/>
                <a:cs typeface="+mn-cs"/>
              </a:rPr>
              <a:t>tāiko </a:t>
            </a:r>
            <a:r>
              <a:rPr lang="en-NZ" sz="1200" kern="1200" baseline="0" dirty="0" smtClean="0">
                <a:solidFill>
                  <a:schemeClr val="tx1"/>
                </a:solidFill>
                <a:latin typeface="+mn-lt"/>
                <a:ea typeface="+mn-ea"/>
                <a:cs typeface="+mn-cs"/>
              </a:rPr>
              <a:t>spend most of their lives at sea.  The green blobs on the lower image are black petrels on their journey between NZ and South America.</a:t>
            </a:r>
          </a:p>
          <a:p>
            <a:endParaRPr lang="en-NZ" b="0" i="1" dirty="0"/>
          </a:p>
        </p:txBody>
      </p:sp>
      <p:sp>
        <p:nvSpPr>
          <p:cNvPr id="4" name="Slide Number Placeholder 3"/>
          <p:cNvSpPr>
            <a:spLocks noGrp="1"/>
          </p:cNvSpPr>
          <p:nvPr>
            <p:ph type="sldNum" sz="quarter" idx="10"/>
          </p:nvPr>
        </p:nvSpPr>
        <p:spPr/>
        <p:txBody>
          <a:bodyPr/>
          <a:lstStyle/>
          <a:p>
            <a:fld id="{9FFCBA76-F5F9-4862-8221-035BD1039254}" type="slidenum">
              <a:rPr lang="en-NZ" smtClean="0"/>
              <a:pPr/>
              <a:t>4</a:t>
            </a:fld>
            <a:endParaRPr lang="en-NZ"/>
          </a:p>
        </p:txBody>
      </p:sp>
    </p:spTree>
    <p:extLst>
      <p:ext uri="{BB962C8B-B14F-4D97-AF65-F5344CB8AC3E}">
        <p14:creationId xmlns:p14="http://schemas.microsoft.com/office/powerpoint/2010/main" xmlns="" val="48156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Seabirds can look very different to each other but they have some similarities. Most have large wings for flying long distances, waterproof feathers and streamlined</a:t>
            </a:r>
            <a:r>
              <a:rPr lang="en-NZ" baseline="0" dirty="0" smtClean="0"/>
              <a:t> bodies for diving. Penguins are exceptions as they have adapted for living almost always at sea and fly through the water. Images: </a:t>
            </a:r>
            <a:r>
              <a:rPr lang="en-NZ" dirty="0" smtClean="0"/>
              <a:t>Red- billed gull (top left), Australasian gannet (top right)</a:t>
            </a:r>
            <a:r>
              <a:rPr lang="en-NZ" baseline="0" dirty="0" smtClean="0"/>
              <a:t>, little blue penguin (bottom left) and black petrel/tāiko</a:t>
            </a:r>
          </a:p>
          <a:p>
            <a:r>
              <a:rPr lang="en-NZ" baseline="0" dirty="0" smtClean="0"/>
              <a:t>(Photos from http://blog.doc.govt.nz/tag/seabirds/ and doc website) </a:t>
            </a:r>
            <a:endParaRPr lang="en-NZ" dirty="0"/>
          </a:p>
        </p:txBody>
      </p:sp>
      <p:sp>
        <p:nvSpPr>
          <p:cNvPr id="4" name="Slide Number Placeholder 3"/>
          <p:cNvSpPr>
            <a:spLocks noGrp="1"/>
          </p:cNvSpPr>
          <p:nvPr>
            <p:ph type="sldNum" sz="quarter" idx="10"/>
          </p:nvPr>
        </p:nvSpPr>
        <p:spPr/>
        <p:txBody>
          <a:bodyPr/>
          <a:lstStyle/>
          <a:p>
            <a:fld id="{658FB184-DE92-0642-9BB2-F861F1BAC064}" type="slidenum">
              <a:rPr lang="en-US" smtClean="0"/>
              <a:pPr/>
              <a:t>5</a:t>
            </a:fld>
            <a:endParaRPr lang="en-US"/>
          </a:p>
        </p:txBody>
      </p:sp>
    </p:spTree>
    <p:extLst>
      <p:ext uri="{BB962C8B-B14F-4D97-AF65-F5344CB8AC3E}">
        <p14:creationId xmlns:p14="http://schemas.microsoft.com/office/powerpoint/2010/main" xmlns="" val="1817910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Birds who live on land are also suited to their environment. They</a:t>
            </a:r>
            <a:r>
              <a:rPr lang="en-NZ" baseline="0" dirty="0" smtClean="0"/>
              <a:t> are generally not as good fliers as seabirds and do not have waterproof feathers or streamlined bodies. </a:t>
            </a:r>
            <a:r>
              <a:rPr lang="en-NZ" dirty="0" smtClean="0"/>
              <a:t>From top left to</a:t>
            </a:r>
            <a:r>
              <a:rPr lang="en-NZ" baseline="0" dirty="0" smtClean="0"/>
              <a:t> bottom right: fantail, kaka, </a:t>
            </a:r>
            <a:r>
              <a:rPr lang="en-NZ" baseline="0" dirty="0" err="1" smtClean="0"/>
              <a:t>pukeko,grey</a:t>
            </a:r>
            <a:r>
              <a:rPr lang="en-NZ" baseline="0" dirty="0" smtClean="0"/>
              <a:t> warbler, kiwi, kereru/kukupa/ NZ wood pigeon</a:t>
            </a:r>
            <a:endParaRPr lang="en-NZ" dirty="0"/>
          </a:p>
        </p:txBody>
      </p:sp>
      <p:sp>
        <p:nvSpPr>
          <p:cNvPr id="4" name="Slide Number Placeholder 3"/>
          <p:cNvSpPr>
            <a:spLocks noGrp="1"/>
          </p:cNvSpPr>
          <p:nvPr>
            <p:ph type="sldNum" sz="quarter" idx="10"/>
          </p:nvPr>
        </p:nvSpPr>
        <p:spPr/>
        <p:txBody>
          <a:bodyPr/>
          <a:lstStyle/>
          <a:p>
            <a:fld id="{658FB184-DE92-0642-9BB2-F861F1BAC064}" type="slidenum">
              <a:rPr lang="en-US" smtClean="0"/>
              <a:pPr/>
              <a:t>6</a:t>
            </a:fld>
            <a:endParaRPr lang="en-US"/>
          </a:p>
        </p:txBody>
      </p:sp>
    </p:spTree>
    <p:extLst>
      <p:ext uri="{BB962C8B-B14F-4D97-AF65-F5344CB8AC3E}">
        <p14:creationId xmlns:p14="http://schemas.microsoft.com/office/powerpoint/2010/main" xmlns="" val="3198144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1" kern="1200" dirty="0" smtClean="0">
                <a:solidFill>
                  <a:schemeClr val="tx1"/>
                </a:solidFill>
                <a:latin typeface="+mn-lt"/>
                <a:ea typeface="+mn-ea"/>
                <a:cs typeface="+mn-cs"/>
              </a:rPr>
              <a:t>Migration:</a:t>
            </a:r>
            <a:r>
              <a:rPr lang="en-NZ" sz="1200" b="0" i="1" kern="1200" baseline="0" dirty="0" smtClean="0">
                <a:solidFill>
                  <a:schemeClr val="tx1"/>
                </a:solidFill>
                <a:latin typeface="+mn-lt"/>
                <a:ea typeface="+mn-ea"/>
                <a:cs typeface="+mn-cs"/>
              </a:rPr>
              <a:t> what is this? Why do birds and other animals migrate? </a:t>
            </a:r>
            <a:r>
              <a:rPr lang="en-NZ" sz="1200" i="0" kern="1200" dirty="0" smtClean="0">
                <a:solidFill>
                  <a:schemeClr val="tx1"/>
                </a:solidFill>
                <a:effectLst/>
                <a:latin typeface="+mn-lt"/>
                <a:ea typeface="+mn-ea"/>
                <a:cs typeface="+mn-cs"/>
              </a:rPr>
              <a:t>Migration is the regular movement of groups of animals from one region to another, usually for feeding, warmth or breeding.</a:t>
            </a:r>
            <a:r>
              <a:rPr lang="en-NZ" sz="1200" i="1" kern="1200" dirty="0" smtClean="0">
                <a:solidFill>
                  <a:schemeClr val="tx1"/>
                </a:solidFill>
                <a:effectLst/>
                <a:latin typeface="+mn-lt"/>
                <a:ea typeface="+mn-ea"/>
                <a:cs typeface="+mn-cs"/>
              </a:rPr>
              <a:t> </a:t>
            </a:r>
          </a:p>
          <a:p>
            <a:r>
              <a:rPr lang="en-NZ" sz="1200" i="0" kern="1200" dirty="0" smtClean="0">
                <a:solidFill>
                  <a:schemeClr val="tx1"/>
                </a:solidFill>
                <a:effectLst/>
                <a:latin typeface="+mn-lt"/>
                <a:ea typeface="+mn-ea"/>
                <a:cs typeface="+mn-cs"/>
              </a:rPr>
              <a:t>Animals migrate for many reasons, including avoiding food shortages in different seasons, dodging extreme weather conditions and to follow resources such as water. New Zealand seabirds probably migrate to avoid our relatively harsh, cold winter. Migration takes a lot of effort but increases the chances of a seabird surviving.  Not all seabirds migrate. </a:t>
            </a:r>
            <a:endParaRPr lang="en-NZ" sz="1200" i="1" kern="1200" dirty="0" smtClean="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658FB184-DE92-0642-9BB2-F861F1BAC064}" type="slidenum">
              <a:rPr lang="en-US" smtClean="0"/>
              <a:pPr/>
              <a:t>7</a:t>
            </a:fld>
            <a:endParaRPr lang="en-US"/>
          </a:p>
        </p:txBody>
      </p:sp>
    </p:spTree>
    <p:extLst>
      <p:ext uri="{BB962C8B-B14F-4D97-AF65-F5344CB8AC3E}">
        <p14:creationId xmlns:p14="http://schemas.microsoft.com/office/powerpoint/2010/main" xmlns="" val="268861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NZ" sz="1200" kern="1200" dirty="0" smtClean="0">
                <a:solidFill>
                  <a:schemeClr val="tx1"/>
                </a:solidFill>
                <a:latin typeface="+mn-lt"/>
                <a:ea typeface="+mn-ea"/>
                <a:cs typeface="+mn-cs"/>
              </a:rPr>
              <a:t>Black petrels fly from South America to New Zealand in late October for the breeding season</a:t>
            </a:r>
            <a:r>
              <a:rPr lang="en-NZ" sz="1200" kern="1200" baseline="0" dirty="0" smtClean="0">
                <a:solidFill>
                  <a:schemeClr val="tx1"/>
                </a:solidFill>
                <a:latin typeface="+mn-lt"/>
                <a:ea typeface="+mn-ea"/>
                <a:cs typeface="+mn-cs"/>
              </a:rPr>
              <a:t> (</a:t>
            </a:r>
            <a:r>
              <a:rPr lang="en-NZ" sz="1200" kern="1200" dirty="0" smtClean="0">
                <a:solidFill>
                  <a:schemeClr val="tx1"/>
                </a:solidFill>
                <a:latin typeface="+mn-lt"/>
                <a:ea typeface="+mn-ea"/>
                <a:cs typeface="+mn-cs"/>
              </a:rPr>
              <a:t>a journey of over 11000 km). What is breeding? – (Raising</a:t>
            </a:r>
            <a:r>
              <a:rPr lang="en-NZ" sz="1200" kern="1200" baseline="0" dirty="0" smtClean="0">
                <a:solidFill>
                  <a:schemeClr val="tx1"/>
                </a:solidFill>
                <a:latin typeface="+mn-lt"/>
                <a:ea typeface="+mn-ea"/>
                <a:cs typeface="+mn-cs"/>
              </a:rPr>
              <a:t> their young) </a:t>
            </a:r>
            <a:endParaRPr lang="en-NZ" sz="1200" kern="1200" dirty="0" smtClean="0">
              <a:solidFill>
                <a:schemeClr val="tx1"/>
              </a:solidFill>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658FB184-DE92-0642-9BB2-F861F1BAC064}" type="slidenum">
              <a:rPr lang="en-US" smtClean="0"/>
              <a:pPr/>
              <a:t>8</a:t>
            </a:fld>
            <a:endParaRPr lang="en-US"/>
          </a:p>
        </p:txBody>
      </p:sp>
    </p:spTree>
    <p:extLst>
      <p:ext uri="{BB962C8B-B14F-4D97-AF65-F5344CB8AC3E}">
        <p14:creationId xmlns:p14="http://schemas.microsoft.com/office/powerpoint/2010/main" xmlns="" val="4283701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NZ" sz="1200" kern="1200" dirty="0" smtClean="0">
                <a:solidFill>
                  <a:schemeClr val="tx1"/>
                </a:solidFill>
                <a:latin typeface="+mn-lt"/>
                <a:ea typeface="+mn-ea"/>
                <a:cs typeface="+mn-cs"/>
              </a:rPr>
              <a:t>They pair up with their</a:t>
            </a:r>
            <a:r>
              <a:rPr lang="en-NZ" sz="1200" kern="1200" baseline="0" dirty="0" smtClean="0">
                <a:solidFill>
                  <a:schemeClr val="tx1"/>
                </a:solidFill>
                <a:latin typeface="+mn-lt"/>
                <a:ea typeface="+mn-ea"/>
                <a:cs typeface="+mn-cs"/>
              </a:rPr>
              <a:t> partner and depart for a short honeymoon period, before retu</a:t>
            </a:r>
            <a:r>
              <a:rPr lang="en-NZ" sz="1200" kern="1200" dirty="0" smtClean="0">
                <a:solidFill>
                  <a:schemeClr val="tx1"/>
                </a:solidFill>
                <a:latin typeface="+mn-lt"/>
                <a:ea typeface="+mn-ea"/>
                <a:cs typeface="+mn-cs"/>
              </a:rPr>
              <a:t>rning in late Oct/November</a:t>
            </a:r>
            <a:r>
              <a:rPr lang="en-NZ" sz="1200" kern="1200" baseline="0" dirty="0" smtClean="0">
                <a:solidFill>
                  <a:schemeClr val="tx1"/>
                </a:solidFill>
                <a:latin typeface="+mn-lt"/>
                <a:ea typeface="+mn-ea"/>
                <a:cs typeface="+mn-cs"/>
              </a:rPr>
              <a:t> to lay a </a:t>
            </a:r>
            <a:r>
              <a:rPr lang="en-NZ" dirty="0" smtClean="0"/>
              <a:t>single egg.</a:t>
            </a:r>
          </a:p>
          <a:p>
            <a:endParaRPr lang="en-NZ" dirty="0"/>
          </a:p>
        </p:txBody>
      </p:sp>
      <p:sp>
        <p:nvSpPr>
          <p:cNvPr id="4" name="Slide Number Placeholder 3"/>
          <p:cNvSpPr>
            <a:spLocks noGrp="1"/>
          </p:cNvSpPr>
          <p:nvPr>
            <p:ph type="sldNum" sz="quarter" idx="10"/>
          </p:nvPr>
        </p:nvSpPr>
        <p:spPr/>
        <p:txBody>
          <a:bodyPr/>
          <a:lstStyle/>
          <a:p>
            <a:fld id="{658FB184-DE92-0642-9BB2-F861F1BAC064}" type="slidenum">
              <a:rPr lang="en-US" smtClean="0"/>
              <a:pPr/>
              <a:t>9</a:t>
            </a:fld>
            <a:endParaRPr lang="en-US"/>
          </a:p>
        </p:txBody>
      </p:sp>
    </p:spTree>
    <p:extLst>
      <p:ext uri="{BB962C8B-B14F-4D97-AF65-F5344CB8AC3E}">
        <p14:creationId xmlns:p14="http://schemas.microsoft.com/office/powerpoint/2010/main" xmlns="" val="3814686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F31BBA29-9CF1-394D-888F-555CFBDDAAD1}" type="datetimeFigureOut">
              <a:rPr lang="en-US" smtClean="0"/>
              <a:pPr/>
              <a:t>1/29/2016</a:t>
            </a:fld>
            <a:endParaRPr lang="en-US"/>
          </a:p>
        </p:txBody>
      </p:sp>
      <p:sp>
        <p:nvSpPr>
          <p:cNvPr id="8" name="Slide Number Placeholder 7"/>
          <p:cNvSpPr>
            <a:spLocks noGrp="1"/>
          </p:cNvSpPr>
          <p:nvPr>
            <p:ph type="sldNum" sz="quarter" idx="11"/>
          </p:nvPr>
        </p:nvSpPr>
        <p:spPr/>
        <p:txBody>
          <a:bodyPr/>
          <a:lstStyle/>
          <a:p>
            <a:fld id="{5E01FB6E-504F-7743-BA3F-6F36EC88BADF}"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1BBA29-9CF1-394D-888F-555CFBDDAAD1}" type="datetimeFigureOut">
              <a:rPr lang="en-US" smtClean="0"/>
              <a:pPr/>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1FB6E-504F-7743-BA3F-6F36EC88BAD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1BBA29-9CF1-394D-888F-555CFBDDAAD1}" type="datetimeFigureOut">
              <a:rPr lang="en-US" smtClean="0"/>
              <a:pPr/>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1FB6E-504F-7743-BA3F-6F36EC88BAD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F31BBA29-9CF1-394D-888F-555CFBDDAAD1}" type="datetimeFigureOut">
              <a:rPr lang="en-US" smtClean="0"/>
              <a:pPr/>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1FB6E-504F-7743-BA3F-6F36EC88BAD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1BBA29-9CF1-394D-888F-555CFBDDAAD1}" type="datetimeFigureOut">
              <a:rPr lang="en-US" smtClean="0"/>
              <a:pPr/>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1FB6E-504F-7743-BA3F-6F36EC88BADF}"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F31BBA29-9CF1-394D-888F-555CFBDDAAD1}" type="datetimeFigureOut">
              <a:rPr lang="en-US" smtClean="0"/>
              <a:pPr/>
              <a:t>1/29/2016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1FB6E-504F-7743-BA3F-6F36EC88BADF}"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F31BBA29-9CF1-394D-888F-555CFBDDAAD1}" type="datetimeFigureOut">
              <a:rPr lang="en-US" smtClean="0"/>
              <a:pPr/>
              <a:t>1/29/2016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01FB6E-504F-7743-BA3F-6F36EC88BADF}"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31BBA29-9CF1-394D-888F-555CFBDDAAD1}" type="datetimeFigureOut">
              <a:rPr lang="en-US" smtClean="0"/>
              <a:pPr/>
              <a:t>1/29/2016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01FB6E-504F-7743-BA3F-6F36EC88BAD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1BBA29-9CF1-394D-888F-555CFBDDAAD1}" type="datetimeFigureOut">
              <a:rPr lang="en-US" smtClean="0"/>
              <a:pPr/>
              <a:t>1/29/2016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01FB6E-504F-7743-BA3F-6F36EC88BAD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1BBA29-9CF1-394D-888F-555CFBDDAAD1}" type="datetimeFigureOut">
              <a:rPr lang="en-US" smtClean="0"/>
              <a:pPr/>
              <a:t>1/29/2016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1FB6E-504F-7743-BA3F-6F36EC88BAD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1BBA29-9CF1-394D-888F-555CFBDDAAD1}" type="datetimeFigureOut">
              <a:rPr lang="en-US" smtClean="0"/>
              <a:pPr/>
              <a:t>1/29/2016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1FB6E-504F-7743-BA3F-6F36EC88BAD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F31BBA29-9CF1-394D-888F-555CFBDDAAD1}" type="datetimeFigureOut">
              <a:rPr lang="en-US" smtClean="0"/>
              <a:pPr/>
              <a:t>1/29/2016</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5E01FB6E-504F-7743-BA3F-6F36EC88BADF}" type="slidenum">
              <a:rPr lang="en-US" smtClean="0"/>
              <a:pPr/>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21.jpeg"/><Relationship Id="rId5" Type="http://schemas.openxmlformats.org/officeDocument/2006/relationships/image" Target="../media/image4.png"/><Relationship Id="rId4" Type="http://schemas.microsoft.com/office/2007/relationships/media" Target="../media/media2.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audio" Target="../media/media3.mp3"/><Relationship Id="rId6" Type="http://schemas.openxmlformats.org/officeDocument/2006/relationships/image" Target="../media/image23.jpeg"/><Relationship Id="rId5" Type="http://schemas.openxmlformats.org/officeDocument/2006/relationships/image" Target="../media/image4.png"/><Relationship Id="rId4" Type="http://schemas.microsoft.com/office/2007/relationships/media" Target="../media/media3.mp3"/></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4.wav"/><Relationship Id="rId1" Type="http://schemas.openxmlformats.org/officeDocument/2006/relationships/tags" Target="../tags/tag1.xml"/><Relationship Id="rId6" Type="http://schemas.microsoft.com/office/2007/relationships/media" Target="../media/media4.wav"/><Relationship Id="rId5" Type="http://schemas.openxmlformats.org/officeDocument/2006/relationships/image" Target="../media/image27.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tvnz.co.nz/ondemand/meet-the-locals/black-petre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hyperlink" Target="https://youtu.be/AkbyA2EM7b4" TargetMode="Externa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5.jpeg"/><Relationship Id="rId5" Type="http://schemas.openxmlformats.org/officeDocument/2006/relationships/image" Target="../media/image4.png"/><Relationship Id="rId4" Type="http://schemas.microsoft.com/office/2007/relationships/media" Target="../media/media1.wav"/></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birdlife.org/community/wp-content/uploads/2011/09/NIA-Seabirds.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873169" y="-507885"/>
            <a:ext cx="10142938" cy="8765008"/>
          </a:xfrm>
          <a:prstGeom prst="rect">
            <a:avLst/>
          </a:prstGeom>
          <a:noFill/>
        </p:spPr>
      </p:pic>
      <p:sp>
        <p:nvSpPr>
          <p:cNvPr id="2" name="Title 1"/>
          <p:cNvSpPr>
            <a:spLocks noGrp="1"/>
          </p:cNvSpPr>
          <p:nvPr>
            <p:ph type="ctrTitle"/>
          </p:nvPr>
        </p:nvSpPr>
        <p:spPr>
          <a:xfrm>
            <a:off x="138008" y="0"/>
            <a:ext cx="8915376" cy="4903280"/>
          </a:xfrm>
        </p:spPr>
        <p:txBody>
          <a:bodyPr>
            <a:normAutofit fontScale="90000"/>
          </a:bodyPr>
          <a:lstStyle/>
          <a:p>
            <a:pPr algn="r"/>
            <a:r>
              <a:rPr lang="en-NZ" sz="6000" b="1" dirty="0" smtClean="0">
                <a:solidFill>
                  <a:schemeClr val="bg1"/>
                </a:solidFill>
              </a:rPr>
              <a:t> </a:t>
            </a:r>
            <a:r>
              <a:rPr lang="en-NZ" sz="6000" b="1" dirty="0" smtClean="0">
                <a:solidFill>
                  <a:schemeClr val="bg1">
                    <a:lumMod val="50000"/>
                  </a:schemeClr>
                </a:solidFill>
                <a:effectLst/>
                <a:latin typeface="+mj-lt"/>
              </a:rPr>
              <a:t>Black Petrels/ Tāiko </a:t>
            </a:r>
            <a:r>
              <a:rPr lang="en-NZ" b="1" dirty="0" smtClean="0">
                <a:solidFill>
                  <a:schemeClr val="bg1">
                    <a:lumMod val="50000"/>
                  </a:schemeClr>
                </a:solidFill>
                <a:effectLst/>
                <a:latin typeface="+mj-lt"/>
              </a:rPr>
              <a:t/>
            </a:r>
            <a:br>
              <a:rPr lang="en-NZ" b="1" dirty="0" smtClean="0">
                <a:solidFill>
                  <a:schemeClr val="bg1">
                    <a:lumMod val="50000"/>
                  </a:schemeClr>
                </a:solidFill>
                <a:effectLst/>
                <a:latin typeface="+mj-lt"/>
              </a:rPr>
            </a:br>
            <a:r>
              <a:rPr lang="en-NZ" sz="4000" i="1" dirty="0" err="1" smtClean="0">
                <a:solidFill>
                  <a:schemeClr val="bg1">
                    <a:lumMod val="50000"/>
                  </a:schemeClr>
                </a:solidFill>
                <a:effectLst/>
                <a:latin typeface="+mj-lt"/>
              </a:rPr>
              <a:t>Procellaria</a:t>
            </a:r>
            <a:r>
              <a:rPr lang="en-NZ" sz="4000" i="1" dirty="0" smtClean="0">
                <a:solidFill>
                  <a:schemeClr val="bg1">
                    <a:lumMod val="50000"/>
                  </a:schemeClr>
                </a:solidFill>
                <a:effectLst/>
                <a:latin typeface="+mj-lt"/>
              </a:rPr>
              <a:t> parkinsoni</a:t>
            </a:r>
            <a:r>
              <a:rPr lang="en-NZ" sz="4000" dirty="0" smtClean="0">
                <a:solidFill>
                  <a:schemeClr val="bg1">
                    <a:lumMod val="50000"/>
                  </a:schemeClr>
                </a:solidFill>
                <a:effectLst/>
                <a:latin typeface="+mj-lt"/>
              </a:rPr>
              <a:t> </a:t>
            </a:r>
            <a:r>
              <a:rPr lang="en-NZ" dirty="0" smtClean="0">
                <a:solidFill>
                  <a:schemeClr val="bg1">
                    <a:lumMod val="50000"/>
                  </a:schemeClr>
                </a:solidFill>
                <a:effectLst/>
              </a:rPr>
              <a:t/>
            </a:r>
            <a:br>
              <a:rPr lang="en-NZ" dirty="0" smtClean="0">
                <a:solidFill>
                  <a:schemeClr val="bg1">
                    <a:lumMod val="50000"/>
                  </a:schemeClr>
                </a:solidFill>
                <a:effectLst/>
              </a:rPr>
            </a:br>
            <a:r>
              <a:rPr lang="en-NZ" dirty="0" smtClean="0"/>
              <a:t> </a:t>
            </a:r>
            <a:br>
              <a:rPr lang="en-NZ" dirty="0" smtClean="0"/>
            </a:br>
            <a:r>
              <a:rPr lang="en-NZ" dirty="0" smtClean="0"/>
              <a:t> </a:t>
            </a:r>
            <a:br>
              <a:rPr lang="en-NZ" dirty="0" smtClean="0"/>
            </a:br>
            <a:endParaRPr lang="en-NZ" dirty="0"/>
          </a:p>
        </p:txBody>
      </p:sp>
      <p:sp>
        <p:nvSpPr>
          <p:cNvPr id="6" name="Rectangle 5"/>
          <p:cNvSpPr/>
          <p:nvPr/>
        </p:nvSpPr>
        <p:spPr>
          <a:xfrm>
            <a:off x="4357686" y="6414255"/>
            <a:ext cx="4572000" cy="276999"/>
          </a:xfrm>
          <a:prstGeom prst="rect">
            <a:avLst/>
          </a:prstGeom>
        </p:spPr>
        <p:txBody>
          <a:bodyPr>
            <a:spAutoFit/>
          </a:bodyPr>
          <a:lstStyle/>
          <a:p>
            <a:pPr algn="r"/>
            <a:r>
              <a:rPr lang="en-NZ" sz="1200" dirty="0" smtClean="0">
                <a:solidFill>
                  <a:schemeClr val="tx1">
                    <a:lumMod val="65000"/>
                    <a:lumOff val="35000"/>
                  </a:schemeClr>
                </a:solidFill>
              </a:rPr>
              <a:t>Photo Credit: Terry Greene, DOC</a:t>
            </a:r>
            <a:endParaRPr lang="en-NZ" sz="1200" dirty="0">
              <a:solidFill>
                <a:schemeClr val="tx1">
                  <a:lumMod val="65000"/>
                  <a:lumOff val="35000"/>
                </a:schemeClr>
              </a:solidFill>
            </a:endParaRPr>
          </a:p>
        </p:txBody>
      </p:sp>
    </p:spTree>
    <p:extLst>
      <p:ext uri="{BB962C8B-B14F-4D97-AF65-F5344CB8AC3E}">
        <p14:creationId xmlns:p14="http://schemas.microsoft.com/office/powerpoint/2010/main" xmlns="" val="32377851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S900075064[1].wav">
            <a:hlinkClick r:id="" action="ppaction://media"/>
          </p:cNvPr>
          <p:cNvPicPr>
            <a:picLocks noChangeAspect="1"/>
          </p:cNvPicPr>
          <p:nvPr>
            <a:videoFile r:link="rId1"/>
            <p:extLst>
              <p:ext uri="{DAA4B4D4-6D71-4841-9C94-3DE7FCFB9230}">
                <p14:media xmlns:p14="http://schemas.microsoft.com/office/powerpoint/2010/main" xmlns="" r:embed="rId4">
                  <p14:trim end="297.0457"/>
                </p14:media>
              </p:ext>
            </p:extLst>
          </p:nvPr>
        </p:nvPicPr>
        <p:blipFill>
          <a:blip r:embed="rId5"/>
          <a:stretch>
            <a:fillRect/>
          </a:stretch>
        </p:blipFill>
        <p:spPr>
          <a:xfrm>
            <a:off x="4267200" y="3124200"/>
            <a:ext cx="609600" cy="609600"/>
          </a:xfrm>
          <a:prstGeom prst="rect">
            <a:avLst/>
          </a:prstGeom>
        </p:spPr>
      </p:pic>
      <p:grpSp>
        <p:nvGrpSpPr>
          <p:cNvPr id="10" name="Group 9"/>
          <p:cNvGrpSpPr/>
          <p:nvPr/>
        </p:nvGrpSpPr>
        <p:grpSpPr>
          <a:xfrm>
            <a:off x="0" y="0"/>
            <a:ext cx="9144000" cy="6858000"/>
            <a:chOff x="0" y="0"/>
            <a:chExt cx="9144000" cy="5143500"/>
          </a:xfrm>
        </p:grpSpPr>
        <p:pic>
          <p:nvPicPr>
            <p:cNvPr id="5" name="Picture 4" descr="C:\Users\Emma\Dropbox\Glenfern Sanctuary (1)\images\HUNT0014.JPG"/>
            <p:cNvPicPr>
              <a:picLocks noChangeAspect="1" noChangeArrowheads="1"/>
            </p:cNvPicPr>
            <p:nvPr/>
          </p:nvPicPr>
          <p:blipFill>
            <a:blip r:embed="rId6"/>
            <a:srcRect/>
            <a:stretch>
              <a:fillRect/>
            </a:stretch>
          </p:blipFill>
          <p:spPr bwMode="auto">
            <a:xfrm>
              <a:off x="2626157" y="1485900"/>
              <a:ext cx="6517843" cy="3657600"/>
            </a:xfrm>
            <a:prstGeom prst="rect">
              <a:avLst/>
            </a:prstGeom>
            <a:noFill/>
            <a:ln w="9525">
              <a:noFill/>
              <a:miter lim="800000"/>
              <a:headEnd/>
              <a:tailEnd/>
            </a:ln>
          </p:spPr>
        </p:pic>
        <p:pic>
          <p:nvPicPr>
            <p:cNvPr id="6" name="Picture 3" descr="C:\Users\Emma\Dropbox\Glenfern Sanctuary (1)\images\HUNT0013.JPG"/>
            <p:cNvPicPr>
              <a:picLocks noChangeAspect="1" noChangeArrowheads="1"/>
            </p:cNvPicPr>
            <p:nvPr/>
          </p:nvPicPr>
          <p:blipFill>
            <a:blip r:embed="rId7" cstate="email">
              <a:extLst>
                <a:ext uri="{28A0092B-C50C-407E-A947-70E740481C1C}">
                  <a14:useLocalDpi xmlns:a14="http://schemas.microsoft.com/office/drawing/2010/main" xmlns=""/>
                </a:ext>
              </a:extLst>
            </a:blip>
            <a:srcRect/>
            <a:stretch>
              <a:fillRect/>
            </a:stretch>
          </p:blipFill>
          <p:spPr bwMode="auto">
            <a:xfrm>
              <a:off x="0" y="0"/>
              <a:ext cx="5629046" cy="3158837"/>
            </a:xfrm>
            <a:prstGeom prst="rect">
              <a:avLst/>
            </a:prstGeom>
            <a:noFill/>
            <a:ln w="9525">
              <a:noFill/>
              <a:miter lim="800000"/>
              <a:headEnd/>
              <a:tailEnd/>
            </a:ln>
          </p:spPr>
        </p:pic>
      </p:grpSp>
    </p:spTree>
    <p:extLst>
      <p:ext uri="{BB962C8B-B14F-4D97-AF65-F5344CB8AC3E}">
        <p14:creationId xmlns:p14="http://schemas.microsoft.com/office/powerpoint/2010/main" xmlns="" val="3723645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148"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endCondLst>
                    <p:cond evt="onStopAudio" delay="0">
                      <p:tgtEl>
                        <p:sldTgt/>
                      </p:tgtEl>
                    </p:cond>
                  </p:end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8 - Black Petrel.mp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a:stretch>
            <a:fillRect/>
          </a:stretch>
        </p:blipFill>
        <p:spPr>
          <a:xfrm>
            <a:off x="8007178" y="5521410"/>
            <a:ext cx="609600" cy="609600"/>
          </a:xfrm>
          <a:prstGeom prst="rect">
            <a:avLst/>
          </a:prstGeom>
        </p:spPr>
      </p:pic>
      <p:pic>
        <p:nvPicPr>
          <p:cNvPr id="1026" name="Picture 2" descr="C:\Users\Emma\Documents\Glenfern Sanctuary\Glenfern Sanctuary\Funding Applications\Forest and Bird\photos\IMG_2082.JPG"/>
          <p:cNvPicPr>
            <a:picLocks noChangeAspect="1" noChangeArrowheads="1"/>
          </p:cNvPicPr>
          <p:nvPr/>
        </p:nvPicPr>
        <p:blipFill>
          <a:blip r:embed="rId6" cstate="email">
            <a:extLst>
              <a:ext uri="{BEBA8EAE-BF5A-486C-A8C5-ECC9F3942E4B}">
                <a14:imgProps xmlns:a14="http://schemas.microsoft.com/office/drawing/2010/main" xmlns="">
                  <a14:imgLayer r:embed="rId7">
                    <a14:imgEffect>
                      <a14:brightnessContrast bright="20000" contrast="-40000"/>
                    </a14:imgEffect>
                  </a14:imgLayer>
                </a14:imgProps>
              </a:ext>
              <a:ext uri="{28A0092B-C50C-407E-A947-70E740481C1C}">
                <a14:useLocalDpi xmlns:a14="http://schemas.microsoft.com/office/drawing/2010/main" xmlns=""/>
              </a:ext>
            </a:extLst>
          </a:blip>
          <a:srcRect/>
          <a:stretch>
            <a:fillRect/>
          </a:stretch>
        </p:blipFill>
        <p:spPr bwMode="auto">
          <a:xfrm>
            <a:off x="0" y="0"/>
            <a:ext cx="9144000" cy="9144000"/>
          </a:xfrm>
          <a:prstGeom prst="rect">
            <a:avLst/>
          </a:prstGeom>
          <a:noFill/>
        </p:spPr>
      </p:pic>
    </p:spTree>
    <p:extLst>
      <p:ext uri="{BB962C8B-B14F-4D97-AF65-F5344CB8AC3E}">
        <p14:creationId xmlns:p14="http://schemas.microsoft.com/office/powerpoint/2010/main" xmlns="" val="5951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4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73456"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7" name="Picture 2" descr="C:\Users\Emma\Documents\Glenfern Sanctuary\Glenfern Sanctuary\Articles for website\Jan 2012 newsletter\Black Petrel, pipping egg, 30.01.2007 (small).JPG"/>
          <p:cNvPicPr>
            <a:picLocks noChangeAspect="1" noChangeArrowheads="1"/>
          </p:cNvPicPr>
          <p:nvPr/>
        </p:nvPicPr>
        <p:blipFill>
          <a:blip r:embed="rId3"/>
          <a:srcRect/>
          <a:stretch>
            <a:fillRect/>
          </a:stretch>
        </p:blipFill>
        <p:spPr bwMode="auto">
          <a:xfrm>
            <a:off x="0" y="0"/>
            <a:ext cx="9144000" cy="9144000"/>
          </a:xfrm>
          <a:prstGeom prst="rect">
            <a:avLst/>
          </a:prstGeom>
          <a:noFill/>
        </p:spPr>
      </p:pic>
      <p:grpSp>
        <p:nvGrpSpPr>
          <p:cNvPr id="6" name="Group 5"/>
          <p:cNvGrpSpPr/>
          <p:nvPr/>
        </p:nvGrpSpPr>
        <p:grpSpPr>
          <a:xfrm>
            <a:off x="5671377" y="2217940"/>
            <a:ext cx="2714612" cy="1905013"/>
            <a:chOff x="5020588" y="1029842"/>
            <a:chExt cx="2714612" cy="1428760"/>
          </a:xfrm>
        </p:grpSpPr>
        <p:sp>
          <p:nvSpPr>
            <p:cNvPr id="9" name="Oval Callout 8"/>
            <p:cNvSpPr/>
            <p:nvPr/>
          </p:nvSpPr>
          <p:spPr>
            <a:xfrm>
              <a:off x="5020588" y="1029842"/>
              <a:ext cx="2714612" cy="1428760"/>
            </a:xfrm>
            <a:prstGeom prst="wedgeEllipseCallout">
              <a:avLst>
                <a:gd name="adj1" fmla="val -77236"/>
                <a:gd name="adj2" fmla="val 7554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What</a:t>
              </a:r>
              <a:endParaRPr lang="en-NZ" dirty="0"/>
            </a:p>
          </p:txBody>
        </p:sp>
        <p:sp>
          <p:nvSpPr>
            <p:cNvPr id="10" name="TextBox 9"/>
            <p:cNvSpPr txBox="1"/>
            <p:nvPr/>
          </p:nvSpPr>
          <p:spPr>
            <a:xfrm>
              <a:off x="5163432" y="1628333"/>
              <a:ext cx="2275336" cy="346249"/>
            </a:xfrm>
            <a:prstGeom prst="rect">
              <a:avLst/>
            </a:prstGeom>
            <a:noFill/>
          </p:spPr>
          <p:txBody>
            <a:bodyPr wrap="square" rtlCol="0">
              <a:spAutoFit/>
            </a:bodyPr>
            <a:lstStyle/>
            <a:p>
              <a:pPr algn="ctr"/>
              <a:r>
                <a:rPr lang="en-NZ" sz="2400" dirty="0" smtClean="0">
                  <a:latin typeface="Comic Sans MS" pitchFamily="66" charset="0"/>
                </a:rPr>
                <a:t>Here I come!</a:t>
              </a:r>
              <a:endParaRPr lang="en-NZ" sz="2400" dirty="0">
                <a:latin typeface="Comic Sans MS" pitchFamily="66" charset="0"/>
              </a:endParaRPr>
            </a:p>
          </p:txBody>
        </p:sp>
      </p:grpSp>
    </p:spTree>
    <p:extLst>
      <p:ext uri="{BB962C8B-B14F-4D97-AF65-F5344CB8AC3E}">
        <p14:creationId xmlns:p14="http://schemas.microsoft.com/office/powerpoint/2010/main" xmlns="" val="532797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tretch>
            <a:fillRect/>
          </a:stretch>
        </p:blipFill>
        <p:spPr bwMode="auto">
          <a:xfrm>
            <a:off x="-1" y="-237550"/>
            <a:ext cx="9238571" cy="8191533"/>
          </a:xfrm>
          <a:prstGeom prst="rect">
            <a:avLst/>
          </a:prstGeom>
          <a:noFill/>
          <a:ln w="9525">
            <a:noFill/>
            <a:miter lim="800000"/>
            <a:headEnd/>
            <a:tailEnd/>
          </a:ln>
          <a:effectLst/>
        </p:spPr>
      </p:pic>
    </p:spTree>
    <p:extLst>
      <p:ext uri="{BB962C8B-B14F-4D97-AF65-F5344CB8AC3E}">
        <p14:creationId xmlns:p14="http://schemas.microsoft.com/office/powerpoint/2010/main" xmlns="" val="677594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tretch>
            <a:fillRect/>
          </a:stretch>
        </p:blipFill>
        <p:spPr bwMode="auto">
          <a:xfrm>
            <a:off x="-1" y="-237550"/>
            <a:ext cx="9238571" cy="8191533"/>
          </a:xfrm>
          <a:prstGeom prst="rect">
            <a:avLst/>
          </a:prstGeom>
          <a:noFill/>
          <a:ln w="9525">
            <a:noFill/>
            <a:miter lim="800000"/>
            <a:headEnd/>
            <a:tailEnd/>
          </a:ln>
          <a:effectLst/>
        </p:spPr>
      </p:pic>
      <p:sp>
        <p:nvSpPr>
          <p:cNvPr id="5" name="TextBox 4"/>
          <p:cNvSpPr txBox="1"/>
          <p:nvPr/>
        </p:nvSpPr>
        <p:spPr>
          <a:xfrm>
            <a:off x="598002" y="296843"/>
            <a:ext cx="8042563" cy="954107"/>
          </a:xfrm>
          <a:prstGeom prst="rect">
            <a:avLst/>
          </a:prstGeom>
          <a:solidFill>
            <a:schemeClr val="bg1"/>
          </a:solidFill>
        </p:spPr>
        <p:txBody>
          <a:bodyPr wrap="square" rtlCol="0">
            <a:spAutoFit/>
          </a:bodyPr>
          <a:lstStyle/>
          <a:p>
            <a:pPr defTabSz="914400">
              <a:spcBef>
                <a:spcPct val="20000"/>
              </a:spcBef>
            </a:pPr>
            <a:r>
              <a:rPr lang="en-NZ" sz="2800" dirty="0">
                <a:solidFill>
                  <a:schemeClr val="tx1">
                    <a:lumMod val="50000"/>
                    <a:lumOff val="50000"/>
                  </a:schemeClr>
                </a:solidFill>
                <a:latin typeface="+mj-lt"/>
              </a:rPr>
              <a:t>It takes 107 days (3.5 months!) of feeding and growing until chicks are ready to fledge (leave the burrow</a:t>
            </a:r>
            <a:r>
              <a:rPr lang="en-NZ" sz="2800" dirty="0" smtClean="0">
                <a:solidFill>
                  <a:schemeClr val="tx1">
                    <a:lumMod val="50000"/>
                    <a:lumOff val="50000"/>
                  </a:schemeClr>
                </a:solidFill>
                <a:latin typeface="+mj-lt"/>
              </a:rPr>
              <a:t>)</a:t>
            </a:r>
            <a:endParaRPr lang="en-NZ" sz="2800" dirty="0">
              <a:solidFill>
                <a:schemeClr val="tx1">
                  <a:lumMod val="50000"/>
                  <a:lumOff val="50000"/>
                </a:schemeClr>
              </a:solidFill>
              <a:latin typeface="+mj-lt"/>
            </a:endParaRPr>
          </a:p>
        </p:txBody>
      </p:sp>
    </p:spTree>
    <p:extLst>
      <p:ext uri="{BB962C8B-B14F-4D97-AF65-F5344CB8AC3E}">
        <p14:creationId xmlns:p14="http://schemas.microsoft.com/office/powerpoint/2010/main" xmlns="" val="4331671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mma\Documents\EE Enviro education\Black Petrel Project\male petrel pointing copy.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87996" y="857232"/>
            <a:ext cx="6803136" cy="6321552"/>
          </a:xfrm>
          <a:prstGeom prst="rect">
            <a:avLst/>
          </a:prstGeom>
          <a:noFill/>
        </p:spPr>
      </p:pic>
      <p:grpSp>
        <p:nvGrpSpPr>
          <p:cNvPr id="6" name="Group 5"/>
          <p:cNvGrpSpPr/>
          <p:nvPr/>
        </p:nvGrpSpPr>
        <p:grpSpPr>
          <a:xfrm>
            <a:off x="6215074" y="285728"/>
            <a:ext cx="2714612" cy="1905013"/>
            <a:chOff x="6215074" y="214296"/>
            <a:chExt cx="2714612" cy="1428760"/>
          </a:xfrm>
        </p:grpSpPr>
        <p:sp>
          <p:nvSpPr>
            <p:cNvPr id="4" name="Oval Callout 3"/>
            <p:cNvSpPr/>
            <p:nvPr/>
          </p:nvSpPr>
          <p:spPr>
            <a:xfrm>
              <a:off x="6215074" y="214296"/>
              <a:ext cx="2714612" cy="1428760"/>
            </a:xfrm>
            <a:prstGeom prst="wedgeEllipseCallout">
              <a:avLst>
                <a:gd name="adj1" fmla="val -41731"/>
                <a:gd name="adj2" fmla="val 10711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What</a:t>
              </a:r>
              <a:endParaRPr lang="en-NZ" dirty="0"/>
            </a:p>
          </p:txBody>
        </p:sp>
        <p:sp>
          <p:nvSpPr>
            <p:cNvPr id="5" name="TextBox 4"/>
            <p:cNvSpPr txBox="1"/>
            <p:nvPr/>
          </p:nvSpPr>
          <p:spPr>
            <a:xfrm>
              <a:off x="6286512" y="474635"/>
              <a:ext cx="2571768" cy="715580"/>
            </a:xfrm>
            <a:prstGeom prst="rect">
              <a:avLst/>
            </a:prstGeom>
            <a:noFill/>
          </p:spPr>
          <p:txBody>
            <a:bodyPr wrap="square" rtlCol="0">
              <a:spAutoFit/>
            </a:bodyPr>
            <a:lstStyle/>
            <a:p>
              <a:pPr algn="ctr"/>
              <a:r>
                <a:rPr lang="en-NZ" sz="2800" dirty="0" smtClean="0">
                  <a:latin typeface="Comic Sans MS" pitchFamily="66" charset="0"/>
                </a:rPr>
                <a:t>I’m pretty special!</a:t>
              </a:r>
              <a:endParaRPr lang="en-NZ" sz="2800" dirty="0">
                <a:latin typeface="Comic Sans MS" pitchFamily="66" charset="0"/>
              </a:endParaRPr>
            </a:p>
          </p:txBody>
        </p:sp>
      </p:grpSp>
      <p:sp>
        <p:nvSpPr>
          <p:cNvPr id="7" name="Oval Callout 6"/>
          <p:cNvSpPr/>
          <p:nvPr/>
        </p:nvSpPr>
        <p:spPr>
          <a:xfrm>
            <a:off x="5660571" y="4018007"/>
            <a:ext cx="3340553" cy="1905013"/>
          </a:xfrm>
          <a:prstGeom prst="wedgeEllipseCallout">
            <a:avLst>
              <a:gd name="adj1" fmla="val -45438"/>
              <a:gd name="adj2" fmla="val -5517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dirty="0">
                <a:solidFill>
                  <a:schemeClr val="tx1"/>
                </a:solidFill>
                <a:latin typeface="Comic Sans MS" pitchFamily="66" charset="0"/>
              </a:rPr>
              <a:t>I only breed in New Zealand!</a:t>
            </a:r>
          </a:p>
        </p:txBody>
      </p:sp>
    </p:spTree>
    <p:extLst>
      <p:ext uri="{BB962C8B-B14F-4D97-AF65-F5344CB8AC3E}">
        <p14:creationId xmlns:p14="http://schemas.microsoft.com/office/powerpoint/2010/main" xmlns="" val="141396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17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blogs.scientificamerican.com/tetrapod-zoology/files/2012/03/Shearwater-megaflock-USGS-Mar-2012-tiny.jpg"/>
          <p:cNvPicPr>
            <a:picLocks noChangeAspect="1" noChangeArrowheads="1"/>
          </p:cNvPicPr>
          <p:nvPr/>
        </p:nvPicPr>
        <p:blipFill>
          <a:blip r:embed="rId5"/>
          <a:srcRect/>
          <a:stretch>
            <a:fillRect/>
          </a:stretch>
        </p:blipFill>
        <p:spPr bwMode="auto">
          <a:xfrm>
            <a:off x="-32" y="-95274"/>
            <a:ext cx="9144032" cy="8717311"/>
          </a:xfrm>
          <a:prstGeom prst="rect">
            <a:avLst/>
          </a:prstGeom>
          <a:noFill/>
        </p:spPr>
      </p:pic>
      <p:pic>
        <p:nvPicPr>
          <p:cNvPr id="4" name="cooks petrel combined version2.wav">
            <a:hlinkClick r:id="" action="ppaction://media"/>
          </p:cNvPr>
          <p:cNvPicPr>
            <a:picLocks noChangeAspect="1"/>
          </p:cNvPicPr>
          <p:nvPr>
            <a:audioFile r:link="rId2"/>
            <p:extLst>
              <p:ext uri="{DAA4B4D4-6D71-4841-9C94-3DE7FCFB9230}">
                <p14:media xmlns:p14="http://schemas.microsoft.com/office/powerpoint/2010/main" xmlns="" r:embed="rId6"/>
              </p:ext>
            </p:extLst>
          </p:nvPr>
        </p:nvPicPr>
        <p:blipFill>
          <a:blip r:embed="rId7"/>
          <a:stretch>
            <a:fillRect/>
          </a:stretch>
        </p:blipFill>
        <p:spPr>
          <a:xfrm>
            <a:off x="-785813" y="1143000"/>
            <a:ext cx="304800" cy="406400"/>
          </a:xfrm>
          <a:prstGeom prst="rect">
            <a:avLst/>
          </a:prstGeom>
        </p:spPr>
      </p:pic>
    </p:spTree>
    <p:custDataLst>
      <p:tags r:id="rId1"/>
    </p:custDataLst>
    <p:extLst>
      <p:ext uri="{BB962C8B-B14F-4D97-AF65-F5344CB8AC3E}">
        <p14:creationId xmlns:p14="http://schemas.microsoft.com/office/powerpoint/2010/main" xmlns="" val="39075254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big map"/>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1322411" y="0"/>
            <a:ext cx="6494069" cy="7408718"/>
          </a:xfrm>
          <a:prstGeom prst="rect">
            <a:avLst/>
          </a:prstGeom>
          <a:noFill/>
          <a:ln w="9525">
            <a:noFill/>
            <a:miter lim="800000"/>
            <a:headEnd/>
            <a:tailEnd/>
          </a:ln>
        </p:spPr>
      </p:pic>
      <p:sp>
        <p:nvSpPr>
          <p:cNvPr id="9" name="TextBox 8"/>
          <p:cNvSpPr txBox="1"/>
          <p:nvPr/>
        </p:nvSpPr>
        <p:spPr>
          <a:xfrm>
            <a:off x="7303270" y="2787488"/>
            <a:ext cx="2571768" cy="954107"/>
          </a:xfrm>
          <a:prstGeom prst="rect">
            <a:avLst/>
          </a:prstGeom>
          <a:noFill/>
        </p:spPr>
        <p:txBody>
          <a:bodyPr wrap="square" rtlCol="0">
            <a:spAutoFit/>
          </a:bodyPr>
          <a:lstStyle/>
          <a:p>
            <a:r>
              <a:rPr lang="en-NZ" sz="2800" dirty="0" smtClean="0">
                <a:solidFill>
                  <a:srgbClr val="FF0000"/>
                </a:solidFill>
                <a:latin typeface="+mj-lt"/>
              </a:rPr>
              <a:t>1500 </a:t>
            </a:r>
          </a:p>
          <a:p>
            <a:r>
              <a:rPr lang="en-NZ" sz="2800" dirty="0" smtClean="0">
                <a:solidFill>
                  <a:srgbClr val="FF0000"/>
                </a:solidFill>
                <a:latin typeface="+mj-lt"/>
              </a:rPr>
              <a:t>pairs</a:t>
            </a:r>
            <a:endParaRPr lang="en-NZ" sz="2800" dirty="0">
              <a:solidFill>
                <a:srgbClr val="FF0000"/>
              </a:solidFill>
              <a:latin typeface="+mj-lt"/>
            </a:endParaRPr>
          </a:p>
        </p:txBody>
      </p:sp>
      <p:sp>
        <p:nvSpPr>
          <p:cNvPr id="10" name="TextBox 9"/>
          <p:cNvSpPr txBox="1"/>
          <p:nvPr/>
        </p:nvSpPr>
        <p:spPr>
          <a:xfrm>
            <a:off x="2285984" y="1096018"/>
            <a:ext cx="2071702" cy="523220"/>
          </a:xfrm>
          <a:prstGeom prst="rect">
            <a:avLst/>
          </a:prstGeom>
          <a:noFill/>
        </p:spPr>
        <p:txBody>
          <a:bodyPr wrap="square" rtlCol="0">
            <a:spAutoFit/>
          </a:bodyPr>
          <a:lstStyle/>
          <a:p>
            <a:r>
              <a:rPr lang="en-NZ" sz="2800" dirty="0" smtClean="0">
                <a:solidFill>
                  <a:srgbClr val="FF0000"/>
                </a:solidFill>
                <a:latin typeface="+mj-lt"/>
              </a:rPr>
              <a:t>125 pairs</a:t>
            </a:r>
            <a:endParaRPr lang="en-NZ" sz="2800" dirty="0">
              <a:solidFill>
                <a:srgbClr val="FF0000"/>
              </a:solidFill>
              <a:latin typeface="+mj-lt"/>
            </a:endParaRPr>
          </a:p>
        </p:txBody>
      </p:sp>
      <p:cxnSp>
        <p:nvCxnSpPr>
          <p:cNvPr id="12" name="Straight Arrow Connector 11"/>
          <p:cNvCxnSpPr/>
          <p:nvPr/>
        </p:nvCxnSpPr>
        <p:spPr>
          <a:xfrm>
            <a:off x="3500430" y="1619238"/>
            <a:ext cx="928694" cy="42862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6500826" y="2166928"/>
            <a:ext cx="1714512" cy="78581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16067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Emma\Documents\EE Enviro education\Black Petrel Project\mrs petrel copy.jpg"/>
          <p:cNvPicPr>
            <a:picLocks noGrp="1" noChangeAspect="1" noChangeArrowheads="1"/>
          </p:cNvPicPr>
          <p:nvPr>
            <p:ph idx="1"/>
          </p:nvPr>
        </p:nvPicPr>
        <p:blipFill>
          <a:blip r:embed="rId3" cstate="email">
            <a:extLst>
              <a:ext uri="{28A0092B-C50C-407E-A947-70E740481C1C}">
                <a14:useLocalDpi xmlns:a14="http://schemas.microsoft.com/office/drawing/2010/main" xmlns=""/>
              </a:ext>
            </a:extLst>
          </a:blip>
          <a:srcRect/>
          <a:stretch>
            <a:fillRect/>
          </a:stretch>
        </p:blipFill>
        <p:spPr bwMode="auto">
          <a:xfrm>
            <a:off x="-1943965" y="1631092"/>
            <a:ext cx="7754275" cy="5404021"/>
          </a:xfrm>
          <a:prstGeom prst="rect">
            <a:avLst/>
          </a:prstGeom>
          <a:noFill/>
        </p:spPr>
      </p:pic>
      <p:grpSp>
        <p:nvGrpSpPr>
          <p:cNvPr id="6" name="Group 5"/>
          <p:cNvGrpSpPr/>
          <p:nvPr/>
        </p:nvGrpSpPr>
        <p:grpSpPr>
          <a:xfrm>
            <a:off x="5268286" y="201336"/>
            <a:ext cx="3661400" cy="2460340"/>
            <a:chOff x="6215074" y="214296"/>
            <a:chExt cx="2714612" cy="1428760"/>
          </a:xfrm>
        </p:grpSpPr>
        <p:sp>
          <p:nvSpPr>
            <p:cNvPr id="4" name="Oval Callout 3"/>
            <p:cNvSpPr/>
            <p:nvPr/>
          </p:nvSpPr>
          <p:spPr>
            <a:xfrm>
              <a:off x="6215074" y="214296"/>
              <a:ext cx="2714612" cy="1428760"/>
            </a:xfrm>
            <a:prstGeom prst="wedgeEllipseCallout">
              <a:avLst>
                <a:gd name="adj1" fmla="val -45077"/>
                <a:gd name="adj2" fmla="val 997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What</a:t>
              </a:r>
              <a:endParaRPr lang="en-NZ" dirty="0"/>
            </a:p>
          </p:txBody>
        </p:sp>
        <p:sp>
          <p:nvSpPr>
            <p:cNvPr id="5" name="TextBox 4"/>
            <p:cNvSpPr txBox="1"/>
            <p:nvPr/>
          </p:nvSpPr>
          <p:spPr>
            <a:xfrm>
              <a:off x="6426544" y="474635"/>
              <a:ext cx="2313734" cy="804289"/>
            </a:xfrm>
            <a:prstGeom prst="rect">
              <a:avLst/>
            </a:prstGeom>
            <a:noFill/>
          </p:spPr>
          <p:txBody>
            <a:bodyPr wrap="square" rtlCol="0">
              <a:spAutoFit/>
            </a:bodyPr>
            <a:lstStyle/>
            <a:p>
              <a:pPr algn="ctr"/>
              <a:r>
                <a:rPr lang="en-NZ" sz="2800" dirty="0" smtClean="0">
                  <a:latin typeface="Comic Sans MS" pitchFamily="66" charset="0"/>
                </a:rPr>
                <a:t>What do you know about black petrels now?</a:t>
              </a:r>
              <a:endParaRPr lang="en-NZ" sz="2800" dirty="0">
                <a:latin typeface="Comic Sans MS" pitchFamily="66" charset="0"/>
              </a:endParaRPr>
            </a:p>
          </p:txBody>
        </p:sp>
      </p:grpSp>
    </p:spTree>
    <p:extLst>
      <p:ext uri="{BB962C8B-B14F-4D97-AF65-F5344CB8AC3E}">
        <p14:creationId xmlns:p14="http://schemas.microsoft.com/office/powerpoint/2010/main" xmlns="" val="214946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6179" y="6652969"/>
            <a:ext cx="4612976" cy="276999"/>
          </a:xfrm>
          <a:prstGeom prst="rect">
            <a:avLst/>
          </a:prstGeom>
          <a:noFill/>
        </p:spPr>
        <p:txBody>
          <a:bodyPr wrap="square" rtlCol="0">
            <a:spAutoFit/>
          </a:bodyPr>
          <a:lstStyle/>
          <a:p>
            <a:r>
              <a:rPr lang="en-NZ" sz="1200" dirty="0" smtClean="0">
                <a:solidFill>
                  <a:schemeClr val="bg1"/>
                </a:solidFill>
              </a:rPr>
              <a:t>Meet the Locals </a:t>
            </a:r>
            <a:endParaRPr lang="en-NZ" sz="1200" dirty="0">
              <a:solidFill>
                <a:schemeClr val="bg1"/>
              </a:solidFill>
            </a:endParaRPr>
          </a:p>
        </p:txBody>
      </p:sp>
      <p:sp>
        <p:nvSpPr>
          <p:cNvPr id="6" name="Title 1"/>
          <p:cNvSpPr>
            <a:spLocks noGrp="1"/>
          </p:cNvSpPr>
          <p:nvPr>
            <p:ph type="title"/>
          </p:nvPr>
        </p:nvSpPr>
        <p:spPr>
          <a:xfrm>
            <a:off x="474785" y="228600"/>
            <a:ext cx="8229600" cy="1107831"/>
          </a:xfrm>
        </p:spPr>
        <p:txBody>
          <a:bodyPr/>
          <a:lstStyle/>
          <a:p>
            <a:r>
              <a:rPr lang="en-NZ" sz="3600" b="1" dirty="0" smtClean="0">
                <a:effectLst/>
                <a:latin typeface="+mj-lt"/>
              </a:rPr>
              <a:t>Activity Two resources </a:t>
            </a:r>
            <a:endParaRPr lang="en-NZ" sz="3600" b="1" dirty="0">
              <a:effectLst/>
              <a:latin typeface="+mj-lt"/>
            </a:endParaRPr>
          </a:p>
        </p:txBody>
      </p:sp>
      <p:pic>
        <p:nvPicPr>
          <p:cNvPr id="6146" name="Picture 2">
            <a:hlinkClick r:id="rId3"/>
          </p:cNvPr>
          <p:cNvPicPr>
            <a:picLocks noChangeAspect="1" noChangeArrowheads="1"/>
          </p:cNvPicPr>
          <p:nvPr/>
        </p:nvPicPr>
        <p:blipFill>
          <a:blip r:embed="rId4"/>
          <a:srcRect/>
          <a:stretch>
            <a:fillRect/>
          </a:stretch>
        </p:blipFill>
        <p:spPr bwMode="auto">
          <a:xfrm>
            <a:off x="474784" y="1336431"/>
            <a:ext cx="4484077" cy="2536567"/>
          </a:xfrm>
          <a:prstGeom prst="rect">
            <a:avLst/>
          </a:prstGeom>
          <a:noFill/>
          <a:ln w="9525">
            <a:noFill/>
            <a:miter lim="800000"/>
            <a:headEnd/>
            <a:tailEnd/>
          </a:ln>
          <a:effectLst/>
        </p:spPr>
      </p:pic>
      <p:pic>
        <p:nvPicPr>
          <p:cNvPr id="1026" name="Picture 2">
            <a:hlinkClick r:id="rId5"/>
          </p:cNvPr>
          <p:cNvPicPr>
            <a:picLocks noChangeAspect="1" noChangeArrowheads="1"/>
          </p:cNvPicPr>
          <p:nvPr/>
        </p:nvPicPr>
        <p:blipFill>
          <a:blip r:embed="rId6"/>
          <a:srcRect/>
          <a:stretch>
            <a:fillRect/>
          </a:stretch>
        </p:blipFill>
        <p:spPr bwMode="auto">
          <a:xfrm>
            <a:off x="3569677" y="3958932"/>
            <a:ext cx="4865788" cy="2573546"/>
          </a:xfrm>
          <a:prstGeom prst="rect">
            <a:avLst/>
          </a:prstGeom>
          <a:noFill/>
          <a:ln w="9525">
            <a:noFill/>
            <a:miter lim="800000"/>
            <a:headEnd/>
            <a:tailEnd/>
          </a:ln>
          <a:effectLst/>
        </p:spPr>
      </p:pic>
    </p:spTree>
    <p:extLst>
      <p:ext uri="{BB962C8B-B14F-4D97-AF65-F5344CB8AC3E}">
        <p14:creationId xmlns:p14="http://schemas.microsoft.com/office/powerpoint/2010/main" xmlns="" val="225681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2857489" y="952483"/>
            <a:ext cx="6802437" cy="6322483"/>
          </a:xfrm>
          <a:prstGeom prst="rect">
            <a:avLst/>
          </a:prstGeom>
          <a:noFill/>
          <a:ln w="9525">
            <a:noFill/>
            <a:miter lim="800000"/>
            <a:headEnd/>
            <a:tailEnd/>
          </a:ln>
          <a:effectLst/>
        </p:spPr>
      </p:pic>
      <p:sp>
        <p:nvSpPr>
          <p:cNvPr id="4" name="Oval Callout 3"/>
          <p:cNvSpPr/>
          <p:nvPr/>
        </p:nvSpPr>
        <p:spPr>
          <a:xfrm>
            <a:off x="428596" y="285728"/>
            <a:ext cx="3071834" cy="2190765"/>
          </a:xfrm>
          <a:prstGeom prst="wedgeEllipseCallout">
            <a:avLst>
              <a:gd name="adj1" fmla="val 36195"/>
              <a:gd name="adj2" fmla="val 776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 name="TextBox 4"/>
          <p:cNvSpPr txBox="1"/>
          <p:nvPr/>
        </p:nvSpPr>
        <p:spPr>
          <a:xfrm>
            <a:off x="683854" y="607875"/>
            <a:ext cx="2571768" cy="1384994"/>
          </a:xfrm>
          <a:prstGeom prst="rect">
            <a:avLst/>
          </a:prstGeom>
          <a:noFill/>
        </p:spPr>
        <p:txBody>
          <a:bodyPr wrap="square" rtlCol="0">
            <a:spAutoFit/>
          </a:bodyPr>
          <a:lstStyle/>
          <a:p>
            <a:pPr algn="ctr"/>
            <a:r>
              <a:rPr lang="en-NZ" sz="2800" dirty="0" smtClean="0">
                <a:latin typeface="Comic Sans MS" pitchFamily="66" charset="0"/>
              </a:rPr>
              <a:t>What do you already know about us?</a:t>
            </a:r>
            <a:endParaRPr lang="en-NZ" sz="2800" dirty="0">
              <a:latin typeface="Comic Sans MS" pitchFamily="66" charset="0"/>
            </a:endParaRPr>
          </a:p>
        </p:txBody>
      </p:sp>
    </p:spTree>
    <p:extLst>
      <p:ext uri="{BB962C8B-B14F-4D97-AF65-F5344CB8AC3E}">
        <p14:creationId xmlns:p14="http://schemas.microsoft.com/office/powerpoint/2010/main" xmlns="" val="300231037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s://encrypted-tbn0.gstatic.com/images?q=tbn:ANd9GcRzSOqxDZ5BX7kDcXlcUTQmoV-9gvVT3kWMEi71IYBTDl3MMUUM"/>
          <p:cNvPicPr>
            <a:picLocks noChangeAspect="1" noChangeArrowheads="1"/>
          </p:cNvPicPr>
          <p:nvPr/>
        </p:nvPicPr>
        <p:blipFill>
          <a:blip r:embed="rId3"/>
          <a:srcRect/>
          <a:stretch>
            <a:fillRect/>
          </a:stretch>
        </p:blipFill>
        <p:spPr bwMode="auto">
          <a:xfrm>
            <a:off x="1349829" y="808457"/>
            <a:ext cx="3744686" cy="3280543"/>
          </a:xfrm>
          <a:prstGeom prst="rect">
            <a:avLst/>
          </a:prstGeom>
          <a:noFill/>
        </p:spPr>
      </p:pic>
      <p:grpSp>
        <p:nvGrpSpPr>
          <p:cNvPr id="6" name="Group 5"/>
          <p:cNvGrpSpPr/>
          <p:nvPr/>
        </p:nvGrpSpPr>
        <p:grpSpPr>
          <a:xfrm>
            <a:off x="5148944" y="578419"/>
            <a:ext cx="3149372" cy="2413929"/>
            <a:chOff x="5998029" y="214296"/>
            <a:chExt cx="2931657" cy="1810447"/>
          </a:xfrm>
        </p:grpSpPr>
        <p:sp>
          <p:nvSpPr>
            <p:cNvPr id="7" name="Oval Callout 6"/>
            <p:cNvSpPr/>
            <p:nvPr/>
          </p:nvSpPr>
          <p:spPr>
            <a:xfrm>
              <a:off x="5998029" y="214296"/>
              <a:ext cx="2931657" cy="1810447"/>
            </a:xfrm>
            <a:prstGeom prst="wedgeEllipseCallout">
              <a:avLst>
                <a:gd name="adj1" fmla="val -78863"/>
                <a:gd name="adj2" fmla="val 687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What</a:t>
              </a:r>
              <a:endParaRPr lang="en-NZ" dirty="0"/>
            </a:p>
          </p:txBody>
        </p:sp>
        <p:sp>
          <p:nvSpPr>
            <p:cNvPr id="8" name="TextBox 7"/>
            <p:cNvSpPr txBox="1"/>
            <p:nvPr/>
          </p:nvSpPr>
          <p:spPr>
            <a:xfrm>
              <a:off x="6177974" y="556278"/>
              <a:ext cx="2571768" cy="1361912"/>
            </a:xfrm>
            <a:prstGeom prst="rect">
              <a:avLst/>
            </a:prstGeom>
            <a:noFill/>
          </p:spPr>
          <p:txBody>
            <a:bodyPr wrap="square" rtlCol="0">
              <a:spAutoFit/>
            </a:bodyPr>
            <a:lstStyle/>
            <a:p>
              <a:pPr algn="ctr"/>
              <a:r>
                <a:rPr lang="en-NZ" sz="2800" dirty="0" smtClean="0">
                  <a:latin typeface="Comic Sans MS" pitchFamily="66" charset="0"/>
                </a:rPr>
                <a:t>What are some of my special features?</a:t>
              </a:r>
              <a:endParaRPr lang="en-NZ" sz="2800" dirty="0">
                <a:latin typeface="Comic Sans MS" pitchFamily="66" charset="0"/>
              </a:endParaRPr>
            </a:p>
          </p:txBody>
        </p:sp>
      </p:grpSp>
      <p:pic>
        <p:nvPicPr>
          <p:cNvPr id="10" name="Picture 2" descr="https://encrypted-tbn0.gstatic.com/images?q=tbn:ANd9GcRlAgGkbqxi1sByHRLyxbCTiXOiANtFh3CA6lFb2n6CnZEXJUITRg"/>
          <p:cNvPicPr>
            <a:picLocks noChangeAspect="1" noChangeArrowheads="1"/>
          </p:cNvPicPr>
          <p:nvPr/>
        </p:nvPicPr>
        <p:blipFill>
          <a:blip r:embed="rId4"/>
          <a:srcRect/>
          <a:stretch>
            <a:fillRect/>
          </a:stretch>
        </p:blipFill>
        <p:spPr bwMode="auto">
          <a:xfrm>
            <a:off x="4837822" y="3539290"/>
            <a:ext cx="3302718" cy="2867107"/>
          </a:xfrm>
          <a:prstGeom prst="rect">
            <a:avLst/>
          </a:prstGeom>
          <a:noFill/>
        </p:spPr>
      </p:pic>
    </p:spTree>
    <p:extLst>
      <p:ext uri="{BB962C8B-B14F-4D97-AF65-F5344CB8AC3E}">
        <p14:creationId xmlns:p14="http://schemas.microsoft.com/office/powerpoint/2010/main" xmlns="" val="286533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utreach and education\Conservation Education Resources\Taiko Education Resource\Illustrations\PETREL FOOT.jpg"/>
          <p:cNvPicPr>
            <a:picLocks noChangeAspect="1" noChangeArrowheads="1"/>
          </p:cNvPicPr>
          <p:nvPr/>
        </p:nvPicPr>
        <p:blipFill>
          <a:blip r:embed="rId3"/>
          <a:srcRect/>
          <a:stretch>
            <a:fillRect/>
          </a:stretch>
        </p:blipFill>
        <p:spPr bwMode="auto">
          <a:xfrm>
            <a:off x="1144354" y="668215"/>
            <a:ext cx="2091217" cy="1565031"/>
          </a:xfrm>
          <a:prstGeom prst="rect">
            <a:avLst/>
          </a:prstGeom>
          <a:noFill/>
        </p:spPr>
      </p:pic>
      <p:pic>
        <p:nvPicPr>
          <p:cNvPr id="1027" name="Picture 3" descr="S:\Outreach and education\Conservation Education Resources\Taiko Education Resource\Illustrations\PETREL PREENING.jpg"/>
          <p:cNvPicPr>
            <a:picLocks noChangeAspect="1" noChangeArrowheads="1"/>
          </p:cNvPicPr>
          <p:nvPr/>
        </p:nvPicPr>
        <p:blipFill>
          <a:blip r:embed="rId4"/>
          <a:srcRect/>
          <a:stretch>
            <a:fillRect/>
          </a:stretch>
        </p:blipFill>
        <p:spPr bwMode="auto">
          <a:xfrm>
            <a:off x="2643831" y="2362200"/>
            <a:ext cx="2631532" cy="2004279"/>
          </a:xfrm>
          <a:prstGeom prst="rect">
            <a:avLst/>
          </a:prstGeom>
          <a:noFill/>
        </p:spPr>
      </p:pic>
      <p:pic>
        <p:nvPicPr>
          <p:cNvPr id="1028" name="Picture 4" descr="S:\Outreach and education\Conservation Education Resources\Taiko Education Resource\Illustrations\PETREL BEAK FISH.jpg"/>
          <p:cNvPicPr>
            <a:picLocks noChangeAspect="1" noChangeArrowheads="1"/>
          </p:cNvPicPr>
          <p:nvPr/>
        </p:nvPicPr>
        <p:blipFill>
          <a:blip r:embed="rId5"/>
          <a:srcRect/>
          <a:stretch>
            <a:fillRect/>
          </a:stretch>
        </p:blipFill>
        <p:spPr bwMode="auto">
          <a:xfrm>
            <a:off x="4451961" y="4536831"/>
            <a:ext cx="2321169" cy="2321169"/>
          </a:xfrm>
          <a:prstGeom prst="rect">
            <a:avLst/>
          </a:prstGeom>
          <a:noFill/>
        </p:spPr>
      </p:pic>
      <p:pic>
        <p:nvPicPr>
          <p:cNvPr id="1029" name="Picture 5" descr="S:\Outreach and education\Conservation Education Resources\Taiko Education Resource\Illustrations\petrel wing.jpg"/>
          <p:cNvPicPr>
            <a:picLocks noChangeAspect="1" noChangeArrowheads="1"/>
          </p:cNvPicPr>
          <p:nvPr/>
        </p:nvPicPr>
        <p:blipFill>
          <a:blip r:embed="rId6"/>
          <a:srcRect/>
          <a:stretch>
            <a:fillRect/>
          </a:stretch>
        </p:blipFill>
        <p:spPr bwMode="auto">
          <a:xfrm>
            <a:off x="6501194" y="668215"/>
            <a:ext cx="2348802" cy="4255478"/>
          </a:xfrm>
          <a:prstGeom prst="rect">
            <a:avLst/>
          </a:prstGeom>
          <a:noFill/>
        </p:spPr>
      </p:pic>
      <p:pic>
        <p:nvPicPr>
          <p:cNvPr id="1030" name="Picture 6" descr="S:\Outreach and education\Conservation Education Resources\Taiko Education Resource\Illustrations\PETREL BONE.jpg"/>
          <p:cNvPicPr>
            <a:picLocks noChangeAspect="1" noChangeArrowheads="1"/>
          </p:cNvPicPr>
          <p:nvPr/>
        </p:nvPicPr>
        <p:blipFill>
          <a:blip r:embed="rId7"/>
          <a:srcRect/>
          <a:stretch>
            <a:fillRect/>
          </a:stretch>
        </p:blipFill>
        <p:spPr bwMode="auto">
          <a:xfrm>
            <a:off x="47276" y="2233245"/>
            <a:ext cx="2713510" cy="1701493"/>
          </a:xfrm>
          <a:prstGeom prst="rect">
            <a:avLst/>
          </a:prstGeom>
          <a:noFill/>
        </p:spPr>
      </p:pic>
      <p:pic>
        <p:nvPicPr>
          <p:cNvPr id="1031" name="Picture 7" descr="S:\Outreach and education\Conservation Education Resources\Taiko Education Resource\Illustrations\PETREL BLACK.jpg"/>
          <p:cNvPicPr>
            <a:picLocks noChangeAspect="1" noChangeArrowheads="1"/>
          </p:cNvPicPr>
          <p:nvPr/>
        </p:nvPicPr>
        <p:blipFill>
          <a:blip r:embed="rId8"/>
          <a:srcRect/>
          <a:stretch>
            <a:fillRect/>
          </a:stretch>
        </p:blipFill>
        <p:spPr bwMode="auto">
          <a:xfrm>
            <a:off x="440969" y="4009108"/>
            <a:ext cx="3518628" cy="2514784"/>
          </a:xfrm>
          <a:prstGeom prst="rect">
            <a:avLst/>
          </a:prstGeom>
          <a:noFill/>
        </p:spPr>
      </p:pic>
      <p:pic>
        <p:nvPicPr>
          <p:cNvPr id="1032" name="Picture 8" descr="S:\Outreach and education\Conservation Education Resources\Taiko Education Resource\Illustrations\PETREL FEATHERS.jpg"/>
          <p:cNvPicPr>
            <a:picLocks noChangeAspect="1" noChangeArrowheads="1"/>
          </p:cNvPicPr>
          <p:nvPr/>
        </p:nvPicPr>
        <p:blipFill>
          <a:blip r:embed="rId9"/>
          <a:srcRect/>
          <a:stretch>
            <a:fillRect/>
          </a:stretch>
        </p:blipFill>
        <p:spPr bwMode="auto">
          <a:xfrm>
            <a:off x="4955631" y="3065735"/>
            <a:ext cx="1817499" cy="1738006"/>
          </a:xfrm>
          <a:prstGeom prst="rect">
            <a:avLst/>
          </a:prstGeom>
          <a:noFill/>
        </p:spPr>
      </p:pic>
      <p:pic>
        <p:nvPicPr>
          <p:cNvPr id="1034" name="Picture 10" descr="S:\Outreach and education\Conservation Education Resources\Taiko Education Resource\Illustrations\PETREL BEAK.jpg"/>
          <p:cNvPicPr>
            <a:picLocks noChangeAspect="1" noChangeArrowheads="1"/>
          </p:cNvPicPr>
          <p:nvPr/>
        </p:nvPicPr>
        <p:blipFill>
          <a:blip r:embed="rId10"/>
          <a:srcRect/>
          <a:stretch>
            <a:fillRect/>
          </a:stretch>
        </p:blipFill>
        <p:spPr bwMode="auto">
          <a:xfrm>
            <a:off x="3910867" y="228600"/>
            <a:ext cx="2862263" cy="2362200"/>
          </a:xfrm>
          <a:prstGeom prst="rect">
            <a:avLst/>
          </a:prstGeom>
          <a:noFill/>
        </p:spPr>
      </p:pic>
      <p:pic>
        <p:nvPicPr>
          <p:cNvPr id="2" name="Picture 2" descr="S:\PUBLISHING TRANSFER FOLDER\For Rebecca Gibson\Illustrations\Compass.jpg"/>
          <p:cNvPicPr>
            <a:picLocks noChangeAspect="1" noChangeArrowheads="1"/>
          </p:cNvPicPr>
          <p:nvPr/>
        </p:nvPicPr>
        <p:blipFill>
          <a:blip r:embed="rId11"/>
          <a:srcRect/>
          <a:stretch>
            <a:fillRect/>
          </a:stretch>
        </p:blipFill>
        <p:spPr bwMode="auto">
          <a:xfrm>
            <a:off x="6705752" y="4803741"/>
            <a:ext cx="1594185" cy="1691392"/>
          </a:xfrm>
          <a:prstGeom prst="rect">
            <a:avLst/>
          </a:prstGeom>
          <a:noFill/>
        </p:spPr>
      </p:pic>
    </p:spTree>
    <p:extLst>
      <p:ext uri="{BB962C8B-B14F-4D97-AF65-F5344CB8AC3E}">
        <p14:creationId xmlns:p14="http://schemas.microsoft.com/office/powerpoint/2010/main" xmlns="" val="34442120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S900388289[1].wav">
            <a:hlinkClick r:id="" action="ppaction://media"/>
          </p:cNvPr>
          <p:cNvPicPr>
            <a:picLocks noChangeAspect="1"/>
          </p:cNvPicPr>
          <p:nvPr>
            <a:videoFile r:link="rId1"/>
            <p:extLst>
              <p:ext uri="{DAA4B4D4-6D71-4841-9C94-3DE7FCFB9230}">
                <p14:media xmlns:p14="http://schemas.microsoft.com/office/powerpoint/2010/main" xmlns="" r:embed="rId4">
                  <p14:trim end="24978.2559"/>
                </p14:media>
              </p:ext>
            </p:extLst>
          </p:nvPr>
        </p:nvPicPr>
        <p:blipFill>
          <a:blip r:embed="rId5"/>
          <a:stretch>
            <a:fillRect/>
          </a:stretch>
        </p:blipFill>
        <p:spPr>
          <a:xfrm>
            <a:off x="2939909" y="5721328"/>
            <a:ext cx="609600" cy="609600"/>
          </a:xfrm>
          <a:prstGeom prst="rect">
            <a:avLst/>
          </a:prstGeom>
        </p:spPr>
      </p:pic>
      <p:pic>
        <p:nvPicPr>
          <p:cNvPr id="7" name="Picture 2" descr="C:\Users\Emma\Documents\EE Enviro education\Black Petrel Project\mrs petrel copy.jpg"/>
          <p:cNvPicPr>
            <a:picLocks noGrp="1" noChangeAspect="1" noChangeArrowheads="1"/>
          </p:cNvPicPr>
          <p:nvPr>
            <p:ph idx="1"/>
          </p:nvPr>
        </p:nvPicPr>
        <p:blipFill>
          <a:blip r:embed="rId6" cstate="email">
            <a:extLst>
              <a:ext uri="{28A0092B-C50C-407E-A947-70E740481C1C}">
                <a14:useLocalDpi xmlns:a14="http://schemas.microsoft.com/office/drawing/2010/main" xmlns=""/>
              </a:ext>
            </a:extLst>
          </a:blip>
          <a:srcRect/>
          <a:stretch>
            <a:fillRect/>
          </a:stretch>
        </p:blipFill>
        <p:spPr bwMode="auto">
          <a:xfrm>
            <a:off x="-1943965" y="1574057"/>
            <a:ext cx="7754275" cy="5654003"/>
          </a:xfrm>
          <a:prstGeom prst="rect">
            <a:avLst/>
          </a:prstGeom>
          <a:noFill/>
        </p:spPr>
      </p:pic>
      <p:sp>
        <p:nvSpPr>
          <p:cNvPr id="8" name="Oval Callout 7"/>
          <p:cNvSpPr/>
          <p:nvPr/>
        </p:nvSpPr>
        <p:spPr>
          <a:xfrm flipH="1">
            <a:off x="5255740" y="1381110"/>
            <a:ext cx="3056237" cy="2087020"/>
          </a:xfrm>
          <a:prstGeom prst="wedgeEllipseCallout">
            <a:avLst>
              <a:gd name="adj1" fmla="val 41519"/>
              <a:gd name="adj2" fmla="val 732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9" name="TextBox 8"/>
          <p:cNvSpPr txBox="1"/>
          <p:nvPr/>
        </p:nvSpPr>
        <p:spPr>
          <a:xfrm>
            <a:off x="5497974" y="1888642"/>
            <a:ext cx="2571768" cy="954107"/>
          </a:xfrm>
          <a:prstGeom prst="rect">
            <a:avLst/>
          </a:prstGeom>
          <a:noFill/>
        </p:spPr>
        <p:txBody>
          <a:bodyPr wrap="square" rtlCol="0">
            <a:spAutoFit/>
          </a:bodyPr>
          <a:lstStyle/>
          <a:p>
            <a:pPr algn="ctr"/>
            <a:r>
              <a:rPr lang="en-NZ" sz="2800" dirty="0" smtClean="0">
                <a:latin typeface="Comic Sans MS" pitchFamily="66" charset="0"/>
              </a:rPr>
              <a:t>We are seabirds!</a:t>
            </a:r>
            <a:endParaRPr lang="en-NZ" sz="2800" dirty="0">
              <a:latin typeface="Comic Sans MS" pitchFamily="66" charset="0"/>
            </a:endParaRPr>
          </a:p>
        </p:txBody>
      </p:sp>
    </p:spTree>
    <p:extLst>
      <p:ext uri="{BB962C8B-B14F-4D97-AF65-F5344CB8AC3E}">
        <p14:creationId xmlns:p14="http://schemas.microsoft.com/office/powerpoint/2010/main" xmlns="" val="99454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6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11615" fill="hold"/>
                                        <p:tgtEl>
                                          <p:spTgt spid="3"/>
                                        </p:tgtEl>
                                      </p:cBhvr>
                                    </p:cmd>
                                  </p:childTnLst>
                                </p:cTn>
                              </p:par>
                            </p:childTnLst>
                          </p:cTn>
                        </p:par>
                      </p:childTnLst>
                    </p:cTn>
                  </p:par>
                </p:childTnLst>
              </p:cTn>
              <p:nextCondLst>
                <p:cond evt="onClick" delay="0">
                  <p:tgtEl>
                    <p:spTgt spid="3"/>
                  </p:tgtEl>
                </p:cond>
              </p:nextCondLst>
            </p:seq>
            <p:video>
              <p:cMediaNode vol="60377">
                <p:cTn id="12" fill="hold" display="0">
                  <p:stCondLst>
                    <p:cond delay="indefinite"/>
                  </p:stCondLst>
                  <p:endCondLst>
                    <p:cond evt="onStopAudio" delay="0">
                      <p:tgtEl>
                        <p:sldTgt/>
                      </p:tgtEl>
                    </p:cond>
                  </p:end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0.gstatic.com/images?q=tbn:ANd9GcRlAgGkbqxi1sByHRLyxbCTiXOiANtFh3CA6lFb2n6CnZEXJUITRg"/>
          <p:cNvPicPr>
            <a:picLocks noChangeAspect="1" noChangeArrowheads="1"/>
          </p:cNvPicPr>
          <p:nvPr/>
        </p:nvPicPr>
        <p:blipFill>
          <a:blip r:embed="rId3"/>
          <a:srcRect/>
          <a:stretch>
            <a:fillRect/>
          </a:stretch>
        </p:blipFill>
        <p:spPr bwMode="auto">
          <a:xfrm>
            <a:off x="0" y="-409138"/>
            <a:ext cx="9144000" cy="7937956"/>
          </a:xfrm>
          <a:prstGeom prst="rect">
            <a:avLst/>
          </a:prstGeom>
          <a:noFill/>
        </p:spPr>
      </p:pic>
      <p:grpSp>
        <p:nvGrpSpPr>
          <p:cNvPr id="10" name="Group 9"/>
          <p:cNvGrpSpPr/>
          <p:nvPr/>
        </p:nvGrpSpPr>
        <p:grpSpPr>
          <a:xfrm>
            <a:off x="1289978" y="824910"/>
            <a:ext cx="6858048" cy="6191293"/>
            <a:chOff x="1857356" y="2071684"/>
            <a:chExt cx="7000924" cy="4953180"/>
          </a:xfrm>
        </p:grpSpPr>
        <p:grpSp>
          <p:nvGrpSpPr>
            <p:cNvPr id="9" name="Group 8"/>
            <p:cNvGrpSpPr/>
            <p:nvPr/>
          </p:nvGrpSpPr>
          <p:grpSpPr>
            <a:xfrm>
              <a:off x="1857356" y="2071684"/>
              <a:ext cx="7000924" cy="4953180"/>
              <a:chOff x="1071538" y="47462"/>
              <a:chExt cx="7000924" cy="4953180"/>
            </a:xfrm>
          </p:grpSpPr>
          <p:grpSp>
            <p:nvGrpSpPr>
              <p:cNvPr id="7" name="Group 6"/>
              <p:cNvGrpSpPr/>
              <p:nvPr/>
            </p:nvGrpSpPr>
            <p:grpSpPr>
              <a:xfrm>
                <a:off x="1071538" y="47462"/>
                <a:ext cx="7000924" cy="4953180"/>
                <a:chOff x="1071538" y="47462"/>
                <a:chExt cx="7000924" cy="4953180"/>
              </a:xfrm>
            </p:grpSpPr>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1071538" y="47462"/>
                  <a:ext cx="7000924" cy="4953180"/>
                </a:xfrm>
                <a:prstGeom prst="rect">
                  <a:avLst/>
                </a:prstGeom>
                <a:noFill/>
                <a:ln w="9525">
                  <a:noFill/>
                  <a:miter lim="800000"/>
                  <a:headEnd/>
                  <a:tailEnd/>
                </a:ln>
                <a:effectLst/>
              </p:spPr>
            </p:pic>
            <p:sp>
              <p:nvSpPr>
                <p:cNvPr id="6" name="Rectangle 5"/>
                <p:cNvSpPr/>
                <p:nvPr/>
              </p:nvSpPr>
              <p:spPr>
                <a:xfrm>
                  <a:off x="3786182" y="71438"/>
                  <a:ext cx="2000264" cy="285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pic>
            <p:nvPicPr>
              <p:cNvPr id="8" name="Picture 2" descr="https://encrypted-tbn0.gstatic.com/images?q=tbn:ANd9GcRlAgGkbqxi1sByHRLyxbCTiXOiANtFh3CA6lFb2n6CnZEXJUITRg"/>
              <p:cNvPicPr>
                <a:picLocks noChangeAspect="1" noChangeArrowheads="1"/>
              </p:cNvPicPr>
              <p:nvPr/>
            </p:nvPicPr>
            <p:blipFill>
              <a:blip r:embed="rId3"/>
              <a:srcRect/>
              <a:stretch>
                <a:fillRect/>
              </a:stretch>
            </p:blipFill>
            <p:spPr bwMode="auto">
              <a:xfrm>
                <a:off x="4555430" y="260808"/>
                <a:ext cx="3302718" cy="2150330"/>
              </a:xfrm>
              <a:prstGeom prst="rect">
                <a:avLst/>
              </a:prstGeom>
              <a:noFill/>
            </p:spPr>
          </p:pic>
        </p:grpSp>
        <p:pic>
          <p:nvPicPr>
            <p:cNvPr id="4" name="Picture 4" descr="https://encrypted-tbn0.gstatic.com/images?q=tbn:ANd9GcRzSOqxDZ5BX7kDcXlcUTQmoV-9gvVT3kWMEi71IYBTDl3MMUUM"/>
            <p:cNvPicPr>
              <a:picLocks noChangeAspect="1" noChangeArrowheads="1"/>
            </p:cNvPicPr>
            <p:nvPr/>
          </p:nvPicPr>
          <p:blipFill>
            <a:blip r:embed="rId5"/>
            <a:srcRect/>
            <a:stretch>
              <a:fillRect/>
            </a:stretch>
          </p:blipFill>
          <p:spPr bwMode="auto">
            <a:xfrm>
              <a:off x="2000232" y="2285980"/>
              <a:ext cx="3282022" cy="2156419"/>
            </a:xfrm>
            <a:prstGeom prst="rect">
              <a:avLst/>
            </a:prstGeom>
            <a:noFill/>
          </p:spPr>
        </p:pic>
      </p:grpSp>
      <p:sp>
        <p:nvSpPr>
          <p:cNvPr id="11" name="TextBox 10"/>
          <p:cNvSpPr txBox="1"/>
          <p:nvPr/>
        </p:nvSpPr>
        <p:spPr>
          <a:xfrm>
            <a:off x="2084174" y="309338"/>
            <a:ext cx="5450482" cy="523220"/>
          </a:xfrm>
          <a:prstGeom prst="rect">
            <a:avLst/>
          </a:prstGeom>
          <a:solidFill>
            <a:schemeClr val="bg1"/>
          </a:solidFill>
        </p:spPr>
        <p:txBody>
          <a:bodyPr wrap="square" rtlCol="0">
            <a:spAutoFit/>
          </a:bodyPr>
          <a:lstStyle/>
          <a:p>
            <a:r>
              <a:rPr lang="en-NZ" sz="2800" b="1" dirty="0">
                <a:solidFill>
                  <a:schemeClr val="bg1">
                    <a:lumMod val="50000"/>
                  </a:schemeClr>
                </a:solidFill>
                <a:latin typeface="+mj-lt"/>
                <a:ea typeface="+mj-ea"/>
                <a:cs typeface="Arial" panose="020B0604020202020204" pitchFamily="34" charset="0"/>
              </a:rPr>
              <a:t>We spend most </a:t>
            </a:r>
            <a:r>
              <a:rPr lang="en-NZ" sz="2800" b="1" dirty="0" smtClean="0">
                <a:solidFill>
                  <a:schemeClr val="bg1">
                    <a:lumMod val="50000"/>
                  </a:schemeClr>
                </a:solidFill>
                <a:latin typeface="+mj-lt"/>
                <a:ea typeface="+mj-ea"/>
                <a:cs typeface="Arial" panose="020B0604020202020204" pitchFamily="34" charset="0"/>
              </a:rPr>
              <a:t>of our </a:t>
            </a:r>
            <a:r>
              <a:rPr lang="en-NZ" sz="2800" b="1" dirty="0">
                <a:solidFill>
                  <a:schemeClr val="bg1">
                    <a:lumMod val="50000"/>
                  </a:schemeClr>
                </a:solidFill>
                <a:latin typeface="+mj-lt"/>
                <a:ea typeface="+mj-ea"/>
                <a:cs typeface="Arial" panose="020B0604020202020204" pitchFamily="34" charset="0"/>
              </a:rPr>
              <a:t>lives at sea </a:t>
            </a:r>
          </a:p>
        </p:txBody>
      </p:sp>
    </p:spTree>
    <p:extLst>
      <p:ext uri="{BB962C8B-B14F-4D97-AF65-F5344CB8AC3E}">
        <p14:creationId xmlns:p14="http://schemas.microsoft.com/office/powerpoint/2010/main" xmlns="" val="1021914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marL="0" indent="0">
              <a:lnSpc>
                <a:spcPts val="5800"/>
              </a:lnSpc>
              <a:spcBef>
                <a:spcPct val="0"/>
              </a:spcBef>
              <a:buNone/>
            </a:pPr>
            <a:r>
              <a:rPr lang="en-NZ" sz="2800" b="1" dirty="0">
                <a:solidFill>
                  <a:schemeClr val="bg1">
                    <a:lumMod val="50000"/>
                  </a:schemeClr>
                </a:solidFill>
                <a:ea typeface="+mj-ea"/>
                <a:cs typeface="Arial" panose="020B0604020202020204" pitchFamily="34" charset="0"/>
              </a:rPr>
              <a:t>What do you notice about these seabirds?</a:t>
            </a:r>
          </a:p>
        </p:txBody>
      </p:sp>
      <p:pic>
        <p:nvPicPr>
          <p:cNvPr id="9" name="Picture 4" descr="https://encrypted-tbn0.gstatic.com/images?q=tbn:ANd9GcRzSOqxDZ5BX7kDcXlcUTQmoV-9gvVT3kWMEi71IYBTDl3MMUUM"/>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362166" y="3948300"/>
            <a:ext cx="3141754" cy="2171635"/>
          </a:xfrm>
          <a:prstGeom prst="rect">
            <a:avLst/>
          </a:prstGeom>
          <a:noFill/>
        </p:spPr>
      </p:pic>
      <p:pic>
        <p:nvPicPr>
          <p:cNvPr id="5" name="Picture 6" descr="Red-billed gull. Photo © Brian Sheppard. "/>
          <p:cNvPicPr>
            <a:picLocks noChangeAspect="1" noChangeArrowheads="1"/>
          </p:cNvPicPr>
          <p:nvPr/>
        </p:nvPicPr>
        <p:blipFill rotWithShape="1">
          <a:blip r:embed="rId4" cstate="email">
            <a:extLst>
              <a:ext uri="{28A0092B-C50C-407E-A947-70E740481C1C}">
                <a14:useLocalDpi xmlns:a14="http://schemas.microsoft.com/office/drawing/2010/main" xmlns=""/>
              </a:ext>
            </a:extLst>
          </a:blip>
          <a:srcRect/>
          <a:stretch/>
        </p:blipFill>
        <p:spPr bwMode="auto">
          <a:xfrm>
            <a:off x="548640" y="1233368"/>
            <a:ext cx="3654574" cy="2322576"/>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8" descr="Motuora gannet chick and parent. Photo: Toby Shanley. "/>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5362166" y="1233368"/>
            <a:ext cx="3297124" cy="2322576"/>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rotWithShape="1">
          <a:blip r:embed="rId6" cstate="email">
            <a:extLst>
              <a:ext uri="{28A0092B-C50C-407E-A947-70E740481C1C}">
                <a14:useLocalDpi xmlns:a14="http://schemas.microsoft.com/office/drawing/2010/main" xmlns=""/>
              </a:ext>
            </a:extLst>
          </a:blip>
          <a:srcRect/>
          <a:stretch/>
        </p:blipFill>
        <p:spPr>
          <a:xfrm>
            <a:off x="457197" y="3694176"/>
            <a:ext cx="3791256" cy="2916936"/>
          </a:xfrm>
          <a:prstGeom prst="rect">
            <a:avLst/>
          </a:prstGeom>
        </p:spPr>
      </p:pic>
    </p:spTree>
    <p:extLst>
      <p:ext uri="{BB962C8B-B14F-4D97-AF65-F5344CB8AC3E}">
        <p14:creationId xmlns:p14="http://schemas.microsoft.com/office/powerpoint/2010/main" xmlns="" val="3856518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13657"/>
            <a:ext cx="8229600" cy="4525963"/>
          </a:xfrm>
        </p:spPr>
        <p:txBody>
          <a:bodyPr>
            <a:normAutofit/>
          </a:bodyPr>
          <a:lstStyle/>
          <a:p>
            <a:pPr marL="0" indent="0" algn="ctr">
              <a:lnSpc>
                <a:spcPts val="5800"/>
              </a:lnSpc>
              <a:spcBef>
                <a:spcPct val="0"/>
              </a:spcBef>
              <a:buNone/>
            </a:pPr>
            <a:r>
              <a:rPr lang="en-NZ" sz="2800" b="1" dirty="0">
                <a:solidFill>
                  <a:schemeClr val="bg1">
                    <a:lumMod val="50000"/>
                  </a:schemeClr>
                </a:solidFill>
                <a:ea typeface="+mj-ea"/>
                <a:cs typeface="Arial" panose="020B0604020202020204" pitchFamily="34" charset="0"/>
              </a:rPr>
              <a:t>How are </a:t>
            </a:r>
            <a:r>
              <a:rPr lang="en-NZ" sz="2800" b="1" dirty="0" smtClean="0">
                <a:solidFill>
                  <a:schemeClr val="bg1">
                    <a:lumMod val="50000"/>
                  </a:schemeClr>
                </a:solidFill>
                <a:ea typeface="+mj-ea"/>
                <a:cs typeface="Arial" panose="020B0604020202020204" pitchFamily="34" charset="0"/>
              </a:rPr>
              <a:t>seabirds </a:t>
            </a:r>
            <a:r>
              <a:rPr lang="en-NZ" sz="2800" b="1" dirty="0">
                <a:solidFill>
                  <a:schemeClr val="bg1">
                    <a:lumMod val="50000"/>
                  </a:schemeClr>
                </a:solidFill>
                <a:ea typeface="+mj-ea"/>
                <a:cs typeface="Arial" panose="020B0604020202020204" pitchFamily="34" charset="0"/>
              </a:rPr>
              <a:t>different to birds that live on land?</a:t>
            </a:r>
          </a:p>
        </p:txBody>
      </p:sp>
      <p:pic>
        <p:nvPicPr>
          <p:cNvPr id="2050" name="Picture 2" descr="Fantail having a bath in a puddle created by a tree root.  Photo: D Mudge. "/>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460375" y="1387475"/>
            <a:ext cx="2124075" cy="1724025"/>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North Island kākā. Photo: Herb Christophers. DOC USE ONLY."/>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2800803" y="1387476"/>
            <a:ext cx="3343273" cy="1724024"/>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Stewart Island tokoeka."/>
          <p:cNvPicPr>
            <a:picLocks noChangeAspect="1" noChangeArrowheads="1"/>
          </p:cNvPicPr>
          <p:nvPr/>
        </p:nvPicPr>
        <p:blipFill>
          <a:blip r:embed="rId5">
            <a:extLst>
              <a:ext uri="{28A0092B-C50C-407E-A947-70E740481C1C}">
                <a14:useLocalDpi xmlns:a14="http://schemas.microsoft.com/office/drawing/2010/main" xmlns=""/>
              </a:ext>
            </a:extLst>
          </a:blip>
          <a:srcRect/>
          <a:stretch>
            <a:fillRect/>
          </a:stretch>
        </p:blipFill>
        <p:spPr bwMode="auto">
          <a:xfrm>
            <a:off x="460375" y="3306309"/>
            <a:ext cx="2488771" cy="1662902"/>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descr="Pukeko running, Raoul Island, Kermadec Islands. Photo copyright Gareth Rapley. DOC use only."/>
          <p:cNvPicPr>
            <a:picLocks noChangeAspect="1" noChangeArrowheads="1"/>
          </p:cNvPicPr>
          <p:nvPr/>
        </p:nvPicPr>
        <p:blipFill>
          <a:blip r:embed="rId6">
            <a:extLst>
              <a:ext uri="{28A0092B-C50C-407E-A947-70E740481C1C}">
                <a14:useLocalDpi xmlns:a14="http://schemas.microsoft.com/office/drawing/2010/main" xmlns=""/>
              </a:ext>
            </a:extLst>
          </a:blip>
          <a:srcRect/>
          <a:stretch>
            <a:fillRect/>
          </a:stretch>
        </p:blipFill>
        <p:spPr bwMode="auto">
          <a:xfrm>
            <a:off x="3344243" y="3335899"/>
            <a:ext cx="2444485" cy="1633312"/>
          </a:xfrm>
          <a:prstGeom prst="rect">
            <a:avLst/>
          </a:prstGeom>
          <a:noFill/>
          <a:extLst>
            <a:ext uri="{909E8E84-426E-40DD-AFC4-6F175D3DCCD1}">
              <a14:hiddenFill xmlns:a14="http://schemas.microsoft.com/office/drawing/2010/main" xmlns="">
                <a:solidFill>
                  <a:srgbClr val="FFFFFF"/>
                </a:solidFill>
              </a14:hiddenFill>
            </a:ext>
          </a:extLst>
        </p:spPr>
      </p:pic>
      <p:pic>
        <p:nvPicPr>
          <p:cNvPr id="2060" name="Picture 12" descr="New Zealand pigeon/kererū.  Photo: J.L.Kendrick. "/>
          <p:cNvPicPr>
            <a:picLocks noChangeAspect="1" noChangeArrowheads="1"/>
          </p:cNvPicPr>
          <p:nvPr/>
        </p:nvPicPr>
        <p:blipFill>
          <a:blip r:embed="rId7">
            <a:extLst>
              <a:ext uri="{28A0092B-C50C-407E-A947-70E740481C1C}">
                <a14:useLocalDpi xmlns:a14="http://schemas.microsoft.com/office/drawing/2010/main" xmlns=""/>
              </a:ext>
            </a:extLst>
          </a:blip>
          <a:srcRect/>
          <a:stretch>
            <a:fillRect/>
          </a:stretch>
        </p:blipFill>
        <p:spPr bwMode="auto">
          <a:xfrm>
            <a:off x="6281370" y="1387474"/>
            <a:ext cx="2580250" cy="1724025"/>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NZ wood pigeon perched in tree. Photo copyright: Shellie Evans. "/>
          <p:cNvPicPr>
            <a:picLocks noChangeAspect="1" noChangeArrowheads="1"/>
          </p:cNvPicPr>
          <p:nvPr/>
        </p:nvPicPr>
        <p:blipFill>
          <a:blip r:embed="rId8">
            <a:extLst>
              <a:ext uri="{28A0092B-C50C-407E-A947-70E740481C1C}">
                <a14:useLocalDpi xmlns:a14="http://schemas.microsoft.com/office/drawing/2010/main" xmlns=""/>
              </a:ext>
            </a:extLst>
          </a:blip>
          <a:srcRect/>
          <a:stretch>
            <a:fillRect/>
          </a:stretch>
        </p:blipFill>
        <p:spPr bwMode="auto">
          <a:xfrm>
            <a:off x="6257914" y="3306082"/>
            <a:ext cx="2124075" cy="32670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777613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46422"/>
            <a:ext cx="8229600" cy="4379741"/>
          </a:xfrm>
        </p:spPr>
        <p:txBody>
          <a:bodyPr>
            <a:normAutofit/>
          </a:bodyPr>
          <a:lstStyle/>
          <a:p>
            <a:r>
              <a:rPr lang="en-NZ" sz="2800" dirty="0" smtClean="0"/>
              <a:t>Black petrels </a:t>
            </a:r>
            <a:r>
              <a:rPr lang="en-NZ" sz="2800" i="1" dirty="0" smtClean="0"/>
              <a:t>migrate</a:t>
            </a:r>
            <a:r>
              <a:rPr lang="en-NZ" sz="2800" dirty="0" smtClean="0"/>
              <a:t> from New Zealand to </a:t>
            </a:r>
            <a:r>
              <a:rPr lang="en-NZ" sz="2800" dirty="0"/>
              <a:t>South America </a:t>
            </a:r>
            <a:r>
              <a:rPr lang="en-NZ" sz="2800" dirty="0" smtClean="0"/>
              <a:t>for the winter</a:t>
            </a:r>
          </a:p>
          <a:p>
            <a:r>
              <a:rPr lang="en-NZ" sz="2800" dirty="0" smtClean="0"/>
              <a:t>They have to survive for weeks at a time at sea </a:t>
            </a:r>
            <a:endParaRPr lang="en-NZ" sz="2800" dirty="0"/>
          </a:p>
        </p:txBody>
      </p:sp>
      <p:sp>
        <p:nvSpPr>
          <p:cNvPr id="4" name="Content Placeholder 2"/>
          <p:cNvSpPr>
            <a:spLocks noGrp="1"/>
          </p:cNvSpPr>
          <p:nvPr>
            <p:ph type="title"/>
          </p:nvPr>
        </p:nvSpPr>
        <p:spPr>
          <a:xfrm>
            <a:off x="671384" y="620925"/>
            <a:ext cx="8229600" cy="652849"/>
          </a:xfrm>
        </p:spPr>
        <p:txBody>
          <a:bodyPr/>
          <a:lstStyle/>
          <a:p>
            <a:pPr marL="0" indent="0">
              <a:buNone/>
            </a:pPr>
            <a:r>
              <a:rPr lang="en-NZ" sz="2800" b="1" dirty="0" smtClean="0">
                <a:solidFill>
                  <a:schemeClr val="bg1">
                    <a:lumMod val="50000"/>
                  </a:schemeClr>
                </a:solidFill>
                <a:effectLst/>
                <a:latin typeface="+mj-lt"/>
                <a:cs typeface="Arial" panose="020B0604020202020204" pitchFamily="34" charset="0"/>
              </a:rPr>
              <a:t>Migration</a:t>
            </a:r>
            <a:endParaRPr lang="en-NZ" sz="2800" b="1" dirty="0">
              <a:solidFill>
                <a:schemeClr val="bg1">
                  <a:lumMod val="50000"/>
                </a:schemeClr>
              </a:solidFill>
              <a:effectLst/>
              <a:latin typeface="+mj-lt"/>
              <a:cs typeface="Arial" panose="020B0604020202020204" pitchFamily="34" charset="0"/>
            </a:endParaRPr>
          </a:p>
        </p:txBody>
      </p:sp>
      <p:pic>
        <p:nvPicPr>
          <p:cNvPr id="9" name="Picture 2" descr="https://encrypted-tbn0.gstatic.com/images?q=tbn:ANd9GcRlAgGkbqxi1sByHRLyxbCTiXOiANtFh3CA6lFb2n6CnZEXJUITRg"/>
          <p:cNvPicPr>
            <a:picLocks noChangeAspect="1" noChangeArrowheads="1"/>
          </p:cNvPicPr>
          <p:nvPr/>
        </p:nvPicPr>
        <p:blipFill>
          <a:blip r:embed="rId3"/>
          <a:srcRect/>
          <a:stretch>
            <a:fillRect/>
          </a:stretch>
        </p:blipFill>
        <p:spPr bwMode="auto">
          <a:xfrm>
            <a:off x="4655918" y="3627365"/>
            <a:ext cx="2780521" cy="2209906"/>
          </a:xfrm>
          <a:prstGeom prst="rect">
            <a:avLst/>
          </a:prstGeom>
          <a:noFill/>
        </p:spPr>
      </p:pic>
      <p:pic>
        <p:nvPicPr>
          <p:cNvPr id="7" name="Picture 4" descr="https://encrypted-tbn0.gstatic.com/images?q=tbn:ANd9GcRzSOqxDZ5BX7kDcXlcUTQmoV-9gvVT3kWMEi71IYBTDl3MMUUM"/>
          <p:cNvPicPr>
            <a:picLocks noChangeAspect="1" noChangeArrowheads="1"/>
          </p:cNvPicPr>
          <p:nvPr/>
        </p:nvPicPr>
        <p:blipFill>
          <a:blip r:embed="rId4"/>
          <a:srcRect/>
          <a:stretch>
            <a:fillRect/>
          </a:stretch>
        </p:blipFill>
        <p:spPr bwMode="auto">
          <a:xfrm>
            <a:off x="1843155" y="3628341"/>
            <a:ext cx="2748726" cy="2204637"/>
          </a:xfrm>
          <a:prstGeom prst="rect">
            <a:avLst/>
          </a:prstGeom>
          <a:noFill/>
        </p:spPr>
      </p:pic>
    </p:spTree>
    <p:extLst>
      <p:ext uri="{BB962C8B-B14F-4D97-AF65-F5344CB8AC3E}">
        <p14:creationId xmlns:p14="http://schemas.microsoft.com/office/powerpoint/2010/main" xmlns="" val="2200796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6334"/>
            <a:ext cx="8229600" cy="4659829"/>
          </a:xfrm>
        </p:spPr>
        <p:txBody>
          <a:bodyPr>
            <a:normAutofit/>
          </a:bodyPr>
          <a:lstStyle/>
          <a:p>
            <a:pPr marL="0" indent="0" algn="ctr">
              <a:buNone/>
            </a:pPr>
            <a:r>
              <a:rPr lang="en-NZ" sz="2800" dirty="0"/>
              <a:t>Black petrels </a:t>
            </a:r>
            <a:r>
              <a:rPr lang="en-NZ" sz="2800" dirty="0" smtClean="0"/>
              <a:t>fly </a:t>
            </a:r>
            <a:r>
              <a:rPr lang="en-NZ" sz="2800" dirty="0"/>
              <a:t>back from South America </a:t>
            </a:r>
          </a:p>
          <a:p>
            <a:pPr marL="0" indent="0" algn="ctr">
              <a:buNone/>
            </a:pPr>
            <a:r>
              <a:rPr lang="en-NZ" sz="2800" dirty="0" smtClean="0"/>
              <a:t>    to </a:t>
            </a:r>
            <a:r>
              <a:rPr lang="en-NZ" sz="2800" dirty="0"/>
              <a:t>Northern New Zealand to breed</a:t>
            </a:r>
          </a:p>
        </p:txBody>
      </p:sp>
      <p:pic>
        <p:nvPicPr>
          <p:cNvPr id="9" name="Picture 2"/>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596937" y="2854461"/>
            <a:ext cx="7747685" cy="2753541"/>
          </a:xfrm>
          <a:prstGeom prst="rect">
            <a:avLst/>
          </a:prstGeom>
          <a:noFill/>
          <a:ln w="9525">
            <a:noFill/>
            <a:miter lim="800000"/>
            <a:headEnd/>
            <a:tailEnd/>
          </a:ln>
          <a:effectLst/>
        </p:spPr>
      </p:pic>
      <p:sp>
        <p:nvSpPr>
          <p:cNvPr id="6" name="Content Placeholder 2"/>
          <p:cNvSpPr>
            <a:spLocks noGrp="1"/>
          </p:cNvSpPr>
          <p:nvPr>
            <p:ph type="title"/>
          </p:nvPr>
        </p:nvSpPr>
        <p:spPr>
          <a:xfrm>
            <a:off x="671384" y="620925"/>
            <a:ext cx="8229600" cy="652849"/>
          </a:xfrm>
        </p:spPr>
        <p:txBody>
          <a:bodyPr/>
          <a:lstStyle/>
          <a:p>
            <a:pPr marL="0" indent="0">
              <a:buNone/>
            </a:pPr>
            <a:r>
              <a:rPr lang="en-NZ" sz="2800" b="1" dirty="0" smtClean="0">
                <a:solidFill>
                  <a:schemeClr val="bg1">
                    <a:lumMod val="50000"/>
                  </a:schemeClr>
                </a:solidFill>
                <a:effectLst/>
                <a:latin typeface="+mj-lt"/>
                <a:cs typeface="Arial" panose="020B0604020202020204" pitchFamily="34" charset="0"/>
              </a:rPr>
              <a:t>Breeding </a:t>
            </a:r>
            <a:endParaRPr lang="en-NZ" sz="2800" b="1" dirty="0">
              <a:solidFill>
                <a:schemeClr val="bg1">
                  <a:lumMod val="50000"/>
                </a:schemeClr>
              </a:solidFill>
              <a:effectLst/>
              <a:latin typeface="+mj-lt"/>
              <a:cs typeface="Arial" panose="020B0604020202020204" pitchFamily="34" charset="0"/>
            </a:endParaRPr>
          </a:p>
        </p:txBody>
      </p:sp>
    </p:spTree>
    <p:extLst>
      <p:ext uri="{BB962C8B-B14F-4D97-AF65-F5344CB8AC3E}">
        <p14:creationId xmlns:p14="http://schemas.microsoft.com/office/powerpoint/2010/main" xmlns="" val="39953947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5" name="Picture 2" descr="C:\Users\Emma\Documents\EE Enviro education\Black Petrel Project\mrs petrel copy.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560547" y="0"/>
            <a:ext cx="6067956" cy="6616156"/>
          </a:xfrm>
          <a:prstGeom prst="rect">
            <a:avLst/>
          </a:prstGeom>
          <a:noFill/>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4315077" y="21"/>
            <a:ext cx="6067332" cy="6617130"/>
          </a:xfrm>
          <a:prstGeom prst="rect">
            <a:avLst/>
          </a:prstGeom>
          <a:noFill/>
          <a:ln w="9525">
            <a:noFill/>
            <a:miter lim="800000"/>
            <a:headEnd/>
            <a:tailEnd/>
          </a:ln>
          <a:effectLst/>
        </p:spPr>
      </p:pic>
      <p:sp>
        <p:nvSpPr>
          <p:cNvPr id="8" name="Oval Callout 7"/>
          <p:cNvSpPr/>
          <p:nvPr/>
        </p:nvSpPr>
        <p:spPr>
          <a:xfrm flipH="1">
            <a:off x="3163328" y="98854"/>
            <a:ext cx="2306596" cy="1565188"/>
          </a:xfrm>
          <a:prstGeom prst="wedgeEllipseCallout">
            <a:avLst>
              <a:gd name="adj1" fmla="val -8583"/>
              <a:gd name="adj2" fmla="val 840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 name="TextBox 6"/>
          <p:cNvSpPr txBox="1"/>
          <p:nvPr/>
        </p:nvSpPr>
        <p:spPr>
          <a:xfrm>
            <a:off x="3311610" y="531394"/>
            <a:ext cx="1944132" cy="523220"/>
          </a:xfrm>
          <a:prstGeom prst="rect">
            <a:avLst/>
          </a:prstGeom>
          <a:solidFill>
            <a:schemeClr val="bg1"/>
          </a:solidFill>
        </p:spPr>
        <p:txBody>
          <a:bodyPr wrap="square" rtlCol="0">
            <a:spAutoFit/>
          </a:bodyPr>
          <a:lstStyle/>
          <a:p>
            <a:r>
              <a:rPr lang="en-NZ" sz="1400" dirty="0" smtClean="0">
                <a:latin typeface="Arial" panose="020B0604020202020204" pitchFamily="34" charset="0"/>
                <a:cs typeface="Arial" panose="020B0604020202020204" pitchFamily="34" charset="0"/>
              </a:rPr>
              <a:t>I find a mate in spring and make a burrow </a:t>
            </a:r>
            <a:endParaRPr lang="en-NZ"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47433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47" presetClass="entr" presetSubtype="0" fill="hold" nodeType="after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593</TotalTime>
  <Words>1286</Words>
  <Application>Microsoft Office PowerPoint</Application>
  <PresentationFormat>On-screen Show (4:3)</PresentationFormat>
  <Paragraphs>99</Paragraphs>
  <Slides>21</Slides>
  <Notes>21</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Cambria</vt:lpstr>
      <vt:lpstr>Calibri</vt:lpstr>
      <vt:lpstr>Comic Sans MS</vt:lpstr>
      <vt:lpstr>Courier New</vt:lpstr>
      <vt:lpstr>Century Gothic</vt:lpstr>
      <vt:lpstr>Executive</vt:lpstr>
      <vt:lpstr> Black Petrels/ Tāiko  Procellaria parkinsoni      </vt:lpstr>
      <vt:lpstr>Slide 2</vt:lpstr>
      <vt:lpstr>Slide 3</vt:lpstr>
      <vt:lpstr>Slide 4</vt:lpstr>
      <vt:lpstr>Slide 5</vt:lpstr>
      <vt:lpstr>Slide 6</vt:lpstr>
      <vt:lpstr>Migration</vt:lpstr>
      <vt:lpstr>Breeding </vt:lpstr>
      <vt:lpstr>Slide 9</vt:lpstr>
      <vt:lpstr>Slide 10</vt:lpstr>
      <vt:lpstr>Slide 11</vt:lpstr>
      <vt:lpstr>Slide 12</vt:lpstr>
      <vt:lpstr>Slide 13</vt:lpstr>
      <vt:lpstr>Slide 14</vt:lpstr>
      <vt:lpstr>Slide 15</vt:lpstr>
      <vt:lpstr>Slide 16</vt:lpstr>
      <vt:lpstr>Slide 17</vt:lpstr>
      <vt:lpstr>Slide 18</vt:lpstr>
      <vt:lpstr>Activity Two resources </vt:lpstr>
      <vt:lpstr>Slide 20</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Tāiko/black petrel presentation</dc:title>
  <dc:subject>Tāiko/black petrel presentation</dc:subject>
  <dc:creator>Department of Conservation</dc:creator>
  <cp:lastModifiedBy>lhoney</cp:lastModifiedBy>
  <cp:revision>71</cp:revision>
  <dcterms:created xsi:type="dcterms:W3CDTF">2014-07-08T03:53:18Z</dcterms:created>
  <dcterms:modified xsi:type="dcterms:W3CDTF">2016-01-29T02:03:39Z</dcterms:modified>
</cp:coreProperties>
</file>